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6"/>
  </p:notesMasterIdLst>
  <p:handoutMasterIdLst>
    <p:handoutMasterId r:id="rId17"/>
  </p:handoutMasterIdLst>
  <p:sldIdLst>
    <p:sldId id="277" r:id="rId2"/>
    <p:sldId id="289" r:id="rId3"/>
    <p:sldId id="278" r:id="rId4"/>
    <p:sldId id="295" r:id="rId5"/>
    <p:sldId id="279" r:id="rId6"/>
    <p:sldId id="290" r:id="rId7"/>
    <p:sldId id="293" r:id="rId8"/>
    <p:sldId id="291" r:id="rId9"/>
    <p:sldId id="294" r:id="rId10"/>
    <p:sldId id="292" r:id="rId11"/>
    <p:sldId id="296" r:id="rId12"/>
    <p:sldId id="287" r:id="rId13"/>
    <p:sldId id="286" r:id="rId14"/>
    <p:sldId id="288"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宋体" charset="-122"/>
        <a:cs typeface="+mn-cs"/>
      </a:defRPr>
    </a:lvl1pPr>
    <a:lvl2pPr marL="457200" algn="l" defTabSz="457200" rtl="0" fontAlgn="base">
      <a:spcBef>
        <a:spcPct val="0"/>
      </a:spcBef>
      <a:spcAft>
        <a:spcPct val="0"/>
      </a:spcAft>
      <a:defRPr kern="1200">
        <a:solidFill>
          <a:schemeClr val="tx1"/>
        </a:solidFill>
        <a:latin typeface="Arial" charset="0"/>
        <a:ea typeface="宋体" charset="-122"/>
        <a:cs typeface="+mn-cs"/>
      </a:defRPr>
    </a:lvl2pPr>
    <a:lvl3pPr marL="914400" algn="l" defTabSz="457200" rtl="0" fontAlgn="base">
      <a:spcBef>
        <a:spcPct val="0"/>
      </a:spcBef>
      <a:spcAft>
        <a:spcPct val="0"/>
      </a:spcAft>
      <a:defRPr kern="1200">
        <a:solidFill>
          <a:schemeClr val="tx1"/>
        </a:solidFill>
        <a:latin typeface="Arial" charset="0"/>
        <a:ea typeface="宋体" charset="-122"/>
        <a:cs typeface="+mn-cs"/>
      </a:defRPr>
    </a:lvl3pPr>
    <a:lvl4pPr marL="1371600" algn="l" defTabSz="457200" rtl="0" fontAlgn="base">
      <a:spcBef>
        <a:spcPct val="0"/>
      </a:spcBef>
      <a:spcAft>
        <a:spcPct val="0"/>
      </a:spcAft>
      <a:defRPr kern="1200">
        <a:solidFill>
          <a:schemeClr val="tx1"/>
        </a:solidFill>
        <a:latin typeface="Arial" charset="0"/>
        <a:ea typeface="宋体" charset="-122"/>
        <a:cs typeface="+mn-cs"/>
      </a:defRPr>
    </a:lvl4pPr>
    <a:lvl5pPr marL="1828800" algn="l" defTabSz="457200"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33F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9953" autoAdjust="0"/>
  </p:normalViewPr>
  <p:slideViewPr>
    <p:cSldViewPr snapToObjects="1">
      <p:cViewPr varScale="1">
        <p:scale>
          <a:sx n="86" d="100"/>
          <a:sy n="86" d="100"/>
        </p:scale>
        <p:origin x="-6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ＭＳ Ｐゴシック" pitchFamily="3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pitchFamily="34" charset="-128"/>
              </a:defRPr>
            </a:lvl1pPr>
          </a:lstStyle>
          <a:p>
            <a:pPr>
              <a:defRPr/>
            </a:pPr>
            <a:fld id="{30A5148E-AB86-41A2-9DFB-B286EA31A713}" type="datetime1">
              <a:rPr lang="en-US"/>
              <a:pPr>
                <a:defRPr/>
              </a:pPr>
              <a:t>5/21/2013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ＭＳ Ｐゴシック" pitchFamily="3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ＭＳ Ｐゴシック" pitchFamily="34" charset="-128"/>
              </a:defRPr>
            </a:lvl1pPr>
          </a:lstStyle>
          <a:p>
            <a:pPr>
              <a:defRPr/>
            </a:pPr>
            <a:fld id="{CB7E0FAB-313C-43AB-AFB4-615A49E89C2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ＭＳ Ｐゴシック" pitchFamily="3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pitchFamily="34" charset="-128"/>
              </a:defRPr>
            </a:lvl1pPr>
          </a:lstStyle>
          <a:p>
            <a:pPr>
              <a:defRPr/>
            </a:pPr>
            <a:fld id="{EA117E9C-D6A0-4C33-BB8C-44B87B1F39DA}" type="datetime1">
              <a:rPr lang="en-US"/>
              <a:pPr>
                <a:defRPr/>
              </a:pPr>
              <a:t>5/21/2013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ＭＳ Ｐゴシック" pitchFamily="3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ＭＳ Ｐゴシック" pitchFamily="34" charset="-128"/>
              </a:defRPr>
            </a:lvl1pPr>
          </a:lstStyle>
          <a:p>
            <a:pPr>
              <a:defRPr/>
            </a:pPr>
            <a:fld id="{25D4A3BB-5AD2-4C5C-B56C-729DDFD12C5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 I am </a:t>
            </a:r>
            <a:r>
              <a:rPr lang="en-US" dirty="0" err="1" smtClean="0"/>
              <a:t>Charly</a:t>
            </a:r>
            <a:r>
              <a:rPr lang="en-US" baseline="0" dirty="0" smtClean="0"/>
              <a:t> Collin</a:t>
            </a:r>
            <a:r>
              <a:rPr lang="en-US" dirty="0" smtClean="0"/>
              <a:t>.</a:t>
            </a:r>
          </a:p>
          <a:p>
            <a:endParaRPr lang="en-US" dirty="0" smtClean="0"/>
          </a:p>
          <a:p>
            <a:r>
              <a:rPr lang="en-US" dirty="0" smtClean="0"/>
              <a:t>Our</a:t>
            </a:r>
            <a:r>
              <a:rPr lang="en-US" baseline="0" dirty="0" smtClean="0"/>
              <a:t> paper is about a practical model for computing subsurface BRDF of homogeneous materials with a thin layer of paint</a:t>
            </a:r>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previous</a:t>
            </a:r>
            <a:r>
              <a:rPr lang="en-US" baseline="0" dirty="0" smtClean="0"/>
              <a:t> results for semi-infinite material. We would like to put a thin layer of paint on top of it.  The invariant imbedding method is used, which assumes that at most one scattering event can happen inside of this thin layer. So only five events could happen as illustrated in the figure.</a:t>
            </a:r>
          </a:p>
          <a:p>
            <a:r>
              <a:rPr lang="en-US" baseline="0" dirty="0" smtClean="0"/>
              <a:t> </a:t>
            </a:r>
            <a:r>
              <a:rPr lang="en-US" sz="1200" kern="1200" baseline="0" dirty="0" smtClean="0">
                <a:solidFill>
                  <a:schemeClr val="tx1"/>
                </a:solidFill>
                <a:latin typeface="+mn-lt"/>
                <a:ea typeface="ＭＳ Ｐゴシック" pitchFamily="34" charset="-128"/>
                <a:cs typeface="+mn-cs"/>
              </a:rPr>
              <a:t>(1) No scattering occurs, light reflects at the surface of the bottom layer.</a:t>
            </a:r>
          </a:p>
          <a:p>
            <a:r>
              <a:rPr lang="en-US" sz="1200" kern="1200" baseline="0" dirty="0" smtClean="0">
                <a:solidFill>
                  <a:schemeClr val="tx1"/>
                </a:solidFill>
                <a:latin typeface="+mn-lt"/>
                <a:ea typeface="ＭＳ Ｐゴシック" pitchFamily="34" charset="-128"/>
                <a:cs typeface="+mn-cs"/>
              </a:rPr>
              <a:t> (2) Light scatters and leaves the added layer without reaching the bottom layer.</a:t>
            </a:r>
          </a:p>
          <a:p>
            <a:r>
              <a:rPr lang="en-US" sz="1200" kern="1200" baseline="0" dirty="0" smtClean="0">
                <a:solidFill>
                  <a:schemeClr val="tx1"/>
                </a:solidFill>
                <a:latin typeface="+mn-lt"/>
                <a:ea typeface="ＭＳ Ｐゴシック" pitchFamily="34" charset="-128"/>
                <a:cs typeface="+mn-cs"/>
              </a:rPr>
              <a:t> (3) Light scatters and then reflects at the surface of the bottom layer.</a:t>
            </a:r>
          </a:p>
          <a:p>
            <a:r>
              <a:rPr lang="en-US" sz="1200" kern="1200" baseline="0" dirty="0" smtClean="0">
                <a:solidFill>
                  <a:schemeClr val="tx1"/>
                </a:solidFill>
                <a:latin typeface="+mn-lt"/>
                <a:ea typeface="ＭＳ Ｐゴシック" pitchFamily="34" charset="-128"/>
                <a:cs typeface="+mn-cs"/>
              </a:rPr>
              <a:t> (4) Light reflects at the surface of the bottom layer and then scatters out of the added layer.</a:t>
            </a:r>
          </a:p>
          <a:p>
            <a:r>
              <a:rPr lang="en-US" sz="1200" kern="1200" baseline="0" dirty="0" smtClean="0">
                <a:solidFill>
                  <a:schemeClr val="tx1"/>
                </a:solidFill>
                <a:latin typeface="+mn-lt"/>
                <a:ea typeface="ＭＳ Ｐゴシック" pitchFamily="34" charset="-128"/>
                <a:cs typeface="+mn-cs"/>
              </a:rPr>
              <a:t> (5) Light first reflects at the surface of the bottom layer, scatters and then reflects again by the bottom layer.</a:t>
            </a:r>
            <a:r>
              <a:rPr lang="en-US" baseline="0" dirty="0" smtClean="0"/>
              <a:t> </a:t>
            </a:r>
          </a:p>
          <a:p>
            <a:r>
              <a:rPr lang="en-US" baseline="0" dirty="0" smtClean="0"/>
              <a:t>This will results in an equation describe the change of reflectance due to these five events.</a:t>
            </a:r>
          </a:p>
          <a:p>
            <a:endParaRPr lang="en-US" baseline="0" dirty="0" smtClean="0"/>
          </a:p>
          <a:p>
            <a:r>
              <a:rPr lang="en-US" baseline="0" dirty="0" smtClean="0"/>
              <a:t>And finally the subsurface BRDF will be reconstructed from these coefficients </a:t>
            </a:r>
            <a:r>
              <a:rPr lang="en-US" baseline="0" dirty="0" err="1" smtClean="0"/>
              <a:t>R_m_modified</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Rendering results of titanium dioxide</a:t>
            </a:r>
            <a:r>
              <a:rPr lang="en-US" baseline="0" dirty="0" smtClean="0"/>
              <a:t> and with different paintings</a:t>
            </a:r>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altLang="zh-CN" dirty="0" smtClean="0"/>
              <a:t>In conclusion, </a:t>
            </a:r>
            <a:r>
              <a:rPr lang="en-US" altLang="zh-CN" baseline="0" dirty="0" smtClean="0"/>
              <a:t>We also conclude that </a:t>
            </a:r>
            <a:r>
              <a:rPr lang="en-US" altLang="zh-CN" sz="1200" baseline="0" dirty="0" smtClean="0"/>
              <a:t>s</a:t>
            </a:r>
            <a:r>
              <a:rPr lang="en-US" altLang="zh-CN" sz="1200" dirty="0" smtClean="0"/>
              <a:t>ubsurface BRDFs are directionally dependent.</a:t>
            </a:r>
            <a:endParaRPr lang="en-US" altLang="zh-CN" dirty="0" smtClean="0"/>
          </a:p>
          <a:p>
            <a:endParaRPr lang="en-US" altLang="zh-CN" dirty="0" smtClean="0"/>
          </a:p>
          <a:p>
            <a:r>
              <a:rPr lang="en-US" altLang="zh-CN" dirty="0" smtClean="0"/>
              <a:t>Also we provides fast subsurface BRDF algorithm using Ambartsumian’s integral equation and modified the BRDF due to a thin layer</a:t>
            </a:r>
            <a:r>
              <a:rPr lang="en-US" altLang="zh-CN" baseline="0" dirty="0" smtClean="0"/>
              <a:t> of paint using invariant imbedding method. The BRDF computation takes few seconds compare to ground true discrete ordinate method, which can take hours.</a:t>
            </a:r>
          </a:p>
          <a:p>
            <a:endParaRPr lang="en-US" altLang="zh-CN" baseline="0" dirty="0" smtClean="0"/>
          </a:p>
          <a:p>
            <a:r>
              <a:rPr lang="en-US" altLang="zh-CN" baseline="0" dirty="0" smtClean="0"/>
              <a:t>Our model is also accurate by comparing to discrete ordinates solver, which is shown in the figure, </a:t>
            </a:r>
          </a:p>
          <a:p>
            <a:r>
              <a:rPr lang="en-US" altLang="zh-CN" baseline="0" dirty="0" smtClean="0"/>
              <a:t>1. semi-infinite layer </a:t>
            </a:r>
          </a:p>
          <a:p>
            <a:r>
              <a:rPr lang="en-US" altLang="zh-CN" baseline="0" dirty="0" smtClean="0"/>
              <a:t>2. two layers</a:t>
            </a:r>
          </a:p>
          <a:p>
            <a:endParaRPr lang="en-US" altLang="zh-CN" baseline="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a:t>
            </a:r>
            <a:r>
              <a:rPr lang="en-US" baseline="0" dirty="0" smtClean="0"/>
              <a:t> future, we would like to extend our model for polarization and multiple layered materials</a:t>
            </a:r>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a:t>
            </a:r>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problem we are addressing in this paper is we are trying to model material have sphere particles embedded inside, like car paint. </a:t>
            </a:r>
          </a:p>
          <a:p>
            <a:r>
              <a:rPr lang="en-US" baseline="0" dirty="0" smtClean="0"/>
              <a:t>And compute the subsurface BRDF due to subsurface scattering. We find a solution to </a:t>
            </a:r>
            <a:r>
              <a:rPr lang="en-US" baseline="0" dirty="0" err="1" smtClean="0"/>
              <a:t>radiative</a:t>
            </a:r>
            <a:r>
              <a:rPr lang="en-US" baseline="0" dirty="0" smtClean="0"/>
              <a:t> transfer equation to compute the BRDF and the computation is not required to propagate the light inside of the material, so it is very fast compare to </a:t>
            </a:r>
            <a:r>
              <a:rPr lang="en-US" baseline="0" smtClean="0"/>
              <a:t>ray tracing.</a:t>
            </a:r>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a:lstStyle/>
          <a:p>
            <a:r>
              <a:rPr lang="en-US" altLang="zh-CN" dirty="0" smtClean="0"/>
              <a:t>As we know that BRDF can be broadly separated into two</a:t>
            </a:r>
            <a:r>
              <a:rPr lang="en-US" altLang="zh-CN" baseline="0" dirty="0" smtClean="0"/>
              <a:t> parts: surface and subsurface BRDF as described by [</a:t>
            </a:r>
            <a:r>
              <a:rPr lang="en-US" altLang="zh-CN" baseline="0" dirty="0" err="1" smtClean="0"/>
              <a:t>Hanrahan</a:t>
            </a:r>
            <a:r>
              <a:rPr lang="en-US" altLang="zh-CN" baseline="0" dirty="0" smtClean="0"/>
              <a:t> and Krueger 1993].  The surface BRDF is the result of surface reflection (the red part in the figure) and subsurface BRDF due to subsurface scattering inside of the material (the blue lobe in the figure), which can be described by </a:t>
            </a:r>
            <a:r>
              <a:rPr lang="en-US" altLang="zh-CN" baseline="0" dirty="0" err="1" smtClean="0"/>
              <a:t>radiative</a:t>
            </a:r>
            <a:r>
              <a:rPr lang="en-US" altLang="zh-CN" baseline="0" dirty="0" smtClean="0"/>
              <a:t> transfer equation. For surface BRDF, it usually has a </a:t>
            </a:r>
            <a:r>
              <a:rPr lang="en-US" altLang="zh-CN" baseline="0" dirty="0" err="1" smtClean="0"/>
              <a:t>specular</a:t>
            </a:r>
            <a:r>
              <a:rPr lang="en-US" altLang="zh-CN" baseline="0" dirty="0" smtClean="0"/>
              <a:t> term and a diffuse term due to surface roughness. The subsurface BRDF along with the diffuse part of surface BRDF is often approximated as a </a:t>
            </a:r>
            <a:r>
              <a:rPr lang="en-US" altLang="zh-CN" baseline="0" dirty="0" err="1" smtClean="0"/>
              <a:t>Lambertian</a:t>
            </a:r>
            <a:r>
              <a:rPr lang="en-US" altLang="zh-CN" baseline="0" dirty="0" smtClean="0"/>
              <a:t> term. However, for most real world materials the subsurface BRDF is directionally dependent. So just using an scalar value is not enough to capture the optical feature of the material. </a:t>
            </a:r>
            <a:endParaRPr lang="en-US" altLang="zh-CN"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baseline="0" dirty="0" smtClean="0"/>
              <a:t>As you can see in this slide, the figures on the first row show the subsurface BRDF approximated by a </a:t>
            </a:r>
            <a:r>
              <a:rPr lang="en-US" altLang="zh-CN" baseline="0" dirty="0" err="1" smtClean="0"/>
              <a:t>Lambertian</a:t>
            </a:r>
            <a:r>
              <a:rPr lang="en-US" altLang="zh-CN" baseline="0" dirty="0" smtClean="0"/>
              <a:t> term. And the second row shows the physically correct subsurface BRDF, which has directionally dependent property. This means when incident light direction changes, the BRDF lobe should also change.</a:t>
            </a:r>
          </a:p>
          <a:p>
            <a:endParaRPr lang="en-US" altLang="zh-CN" baseline="0" dirty="0" smtClean="0"/>
          </a:p>
          <a:p>
            <a:r>
              <a:rPr lang="en-US" altLang="zh-CN" baseline="0" dirty="0" smtClean="0"/>
              <a:t>Our motivation of this paper is to find an efficient way to compute the subsurface BRDF for semi-infinite materials with a thin layer of paint and do not need to propagate the light inside of the material(like ray tracing), which is expensive and also, we want to demonstrate that, for real world materials, the subsurface BRDF is actually directionally dependent and can not be approximated using </a:t>
            </a:r>
            <a:r>
              <a:rPr lang="en-US" altLang="zh-CN" baseline="0" dirty="0" err="1" smtClean="0"/>
              <a:t>Lambertian</a:t>
            </a:r>
            <a:r>
              <a:rPr lang="en-US" altLang="zh-CN" baseline="0" dirty="0" smtClean="0"/>
              <a:t> term.</a:t>
            </a:r>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methods have been proposed to compute subsurface</a:t>
            </a:r>
            <a:r>
              <a:rPr lang="en-US" baseline="0" dirty="0" smtClean="0"/>
              <a:t> BRDF. </a:t>
            </a:r>
            <a:r>
              <a:rPr lang="en-US" sz="1200" kern="1200" baseline="0" dirty="0" err="1" smtClean="0">
                <a:solidFill>
                  <a:schemeClr val="tx1"/>
                </a:solidFill>
                <a:latin typeface="+mn-lt"/>
                <a:ea typeface="ＭＳ Ｐゴシック" pitchFamily="34" charset="-128"/>
                <a:cs typeface="+mn-cs"/>
              </a:rPr>
              <a:t>Kubelka-Munk</a:t>
            </a:r>
            <a:r>
              <a:rPr lang="en-US" sz="1200" kern="1200" baseline="0" dirty="0" smtClean="0">
                <a:solidFill>
                  <a:schemeClr val="tx1"/>
                </a:solidFill>
                <a:latin typeface="+mn-lt"/>
                <a:ea typeface="ＭＳ Ｐゴシック" pitchFamily="34" charset="-128"/>
                <a:cs typeface="+mn-cs"/>
              </a:rPr>
              <a:t> method is an often used method for computing a scalar approximation of BRDF due to subsurface scattering. The method though efficient, is very approximate, because it simplifies the light field for each layer of the material by two streams: one downward and one upward value.</a:t>
            </a:r>
          </a:p>
          <a:p>
            <a:r>
              <a:rPr lang="en-US" sz="1200" kern="1200" baseline="0" dirty="0" err="1" smtClean="0">
                <a:solidFill>
                  <a:schemeClr val="tx1"/>
                </a:solidFill>
                <a:latin typeface="+mn-lt"/>
                <a:ea typeface="ＭＳ Ｐゴシック" pitchFamily="34" charset="-128"/>
                <a:cs typeface="+mn-cs"/>
              </a:rPr>
              <a:t>Blinn</a:t>
            </a:r>
            <a:r>
              <a:rPr lang="en-US" sz="1200" kern="1200" baseline="0" dirty="0" smtClean="0">
                <a:solidFill>
                  <a:schemeClr val="tx1"/>
                </a:solidFill>
                <a:latin typeface="+mn-lt"/>
                <a:ea typeface="ＭＳ Ｐゴシック" pitchFamily="34" charset="-128"/>
                <a:cs typeface="+mn-cs"/>
              </a:rPr>
              <a:t> introduced single scattering approximation to add directional dependency, however, for physically correct rendering, multiple scattering should also contribute to this directional dependency.</a:t>
            </a:r>
          </a:p>
          <a:p>
            <a:r>
              <a:rPr lang="en-US" sz="1200" kern="1200" baseline="0" dirty="0" smtClean="0">
                <a:solidFill>
                  <a:schemeClr val="tx1"/>
                </a:solidFill>
                <a:latin typeface="+mn-lt"/>
                <a:ea typeface="ＭＳ Ｐゴシック" pitchFamily="34" charset="-128"/>
                <a:cs typeface="+mn-cs"/>
              </a:rPr>
              <a:t>Adding and doubling method and Discrete Ordinate Methods are standard ground truth </a:t>
            </a:r>
            <a:r>
              <a:rPr lang="en-US" sz="1200" kern="1200" baseline="0" dirty="0" err="1" smtClean="0">
                <a:solidFill>
                  <a:schemeClr val="tx1"/>
                </a:solidFill>
                <a:latin typeface="+mn-lt"/>
                <a:ea typeface="ＭＳ Ｐゴシック" pitchFamily="34" charset="-128"/>
                <a:cs typeface="+mn-cs"/>
              </a:rPr>
              <a:t>radiative</a:t>
            </a:r>
            <a:r>
              <a:rPr lang="en-US" sz="1200" kern="1200" baseline="0" dirty="0" smtClean="0">
                <a:solidFill>
                  <a:schemeClr val="tx1"/>
                </a:solidFill>
                <a:latin typeface="+mn-lt"/>
                <a:ea typeface="ＭＳ Ｐゴシック" pitchFamily="34" charset="-128"/>
                <a:cs typeface="+mn-cs"/>
              </a:rPr>
              <a:t> transfer solvers, which compute the light field for the bulk of the material, but they are very expensive.</a:t>
            </a:r>
          </a:p>
          <a:p>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contributions consist</a:t>
            </a:r>
            <a:r>
              <a:rPr lang="en-US" baseline="0" dirty="0" smtClean="0"/>
              <a:t> of two parts. First of all, we use Ambartsumian’s integral equation to compute the subsurface BRDF for semi-infinite homogeneous materials. </a:t>
            </a:r>
          </a:p>
          <a:p>
            <a:endParaRPr lang="en-US" baseline="0" dirty="0" smtClean="0"/>
          </a:p>
          <a:p>
            <a:r>
              <a:rPr lang="en-US" baseline="0" dirty="0" smtClean="0"/>
              <a:t>And then we use the invariant imbedding method to modify the subsurface BRDF computed from previous step to get the subsurface BRDF for the semi-infinite material with a thin layer of paint on top of it.</a:t>
            </a:r>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ＭＳ Ｐゴシック" pitchFamily="34" charset="-128"/>
                <a:cs typeface="+mn-cs"/>
              </a:rPr>
              <a:t>For subsurface scattering analysis, </a:t>
            </a:r>
            <a:r>
              <a:rPr lang="en-US" sz="1200" kern="1200" baseline="0" dirty="0" err="1" smtClean="0">
                <a:solidFill>
                  <a:schemeClr val="tx1"/>
                </a:solidFill>
                <a:latin typeface="+mn-lt"/>
                <a:ea typeface="ＭＳ Ｐゴシック" pitchFamily="34" charset="-128"/>
                <a:cs typeface="+mn-cs"/>
              </a:rPr>
              <a:t>radiative</a:t>
            </a:r>
            <a:r>
              <a:rPr lang="en-US" sz="1200" kern="1200" baseline="0" dirty="0" smtClean="0">
                <a:solidFill>
                  <a:schemeClr val="tx1"/>
                </a:solidFill>
                <a:latin typeface="+mn-lt"/>
                <a:ea typeface="ＭＳ Ｐゴシック" pitchFamily="34" charset="-128"/>
                <a:cs typeface="+mn-cs"/>
              </a:rPr>
              <a:t> transfer equation  is usually used as the starting point. The surfaces of many real-world materials may be considered as layered surfaces, which can be approximated as plane-parallel material. A plane-parallel material assumes that the radiance field inside of the material is constant throughout the horizontal plane for given optical depth tau. Under this assumption, the </a:t>
            </a:r>
            <a:r>
              <a:rPr lang="en-US" sz="1200" kern="1200" baseline="0" dirty="0" err="1" smtClean="0">
                <a:solidFill>
                  <a:schemeClr val="tx1"/>
                </a:solidFill>
                <a:latin typeface="+mn-lt"/>
                <a:ea typeface="ＭＳ Ｐゴシック" pitchFamily="34" charset="-128"/>
                <a:cs typeface="+mn-cs"/>
              </a:rPr>
              <a:t>radiative</a:t>
            </a:r>
            <a:r>
              <a:rPr lang="en-US" sz="1200" kern="1200" baseline="0" dirty="0" smtClean="0">
                <a:solidFill>
                  <a:schemeClr val="tx1"/>
                </a:solidFill>
                <a:latin typeface="+mn-lt"/>
                <a:ea typeface="ＭＳ Ｐゴシック" pitchFamily="34" charset="-128"/>
                <a:cs typeface="+mn-cs"/>
              </a:rPr>
              <a:t> transfer equation can be simplified to this plane-parallel </a:t>
            </a:r>
            <a:r>
              <a:rPr lang="en-US" sz="1200" kern="1200" baseline="0" dirty="0" err="1" smtClean="0">
                <a:solidFill>
                  <a:schemeClr val="tx1"/>
                </a:solidFill>
                <a:latin typeface="+mn-lt"/>
                <a:ea typeface="ＭＳ Ｐゴシック" pitchFamily="34" charset="-128"/>
                <a:cs typeface="+mn-cs"/>
              </a:rPr>
              <a:t>radiative</a:t>
            </a:r>
            <a:r>
              <a:rPr lang="en-US" sz="1200" kern="1200" baseline="0" dirty="0" smtClean="0">
                <a:solidFill>
                  <a:schemeClr val="tx1"/>
                </a:solidFill>
                <a:latin typeface="+mn-lt"/>
                <a:ea typeface="ＭＳ Ｐゴシック" pitchFamily="34" charset="-128"/>
                <a:cs typeface="+mn-cs"/>
              </a:rPr>
              <a:t> transfer equation. </a:t>
            </a:r>
          </a:p>
          <a:p>
            <a:endParaRPr lang="en-US" sz="1200" kern="1200" baseline="0" dirty="0" smtClean="0">
              <a:solidFill>
                <a:schemeClr val="tx1"/>
              </a:solidFill>
              <a:latin typeface="+mn-lt"/>
              <a:ea typeface="ＭＳ Ｐゴシック" pitchFamily="34" charset="-128"/>
              <a:cs typeface="+mn-cs"/>
            </a:endParaRPr>
          </a:p>
          <a:p>
            <a:r>
              <a:rPr lang="en-US" sz="1200" kern="1200" baseline="0" dirty="0" smtClean="0">
                <a:solidFill>
                  <a:schemeClr val="tx1"/>
                </a:solidFill>
                <a:latin typeface="+mn-lt"/>
                <a:ea typeface="ＭＳ Ｐゴシック" pitchFamily="34" charset="-128"/>
                <a:cs typeface="+mn-cs"/>
              </a:rPr>
              <a:t>Here L is the radiance due to subsurface scattering,  (Eta, phi) stands for the cosine value of the propagating zenith angle and azimuth angle, respectively.  S is the source function including in-scattering term.</a:t>
            </a:r>
          </a:p>
          <a:p>
            <a:endParaRPr lang="en-US" sz="1200" kern="1200" baseline="0" dirty="0" smtClean="0">
              <a:solidFill>
                <a:schemeClr val="tx1"/>
              </a:solidFill>
              <a:latin typeface="+mn-lt"/>
              <a:ea typeface="ＭＳ Ｐゴシック" pitchFamily="34" charset="-128"/>
              <a:cs typeface="+mn-cs"/>
            </a:endParaRPr>
          </a:p>
          <a:p>
            <a:r>
              <a:rPr lang="en-US" sz="1200" kern="1200" baseline="0" dirty="0" smtClean="0">
                <a:solidFill>
                  <a:schemeClr val="tx1"/>
                </a:solidFill>
                <a:latin typeface="+mn-lt"/>
                <a:ea typeface="ＭＳ Ｐゴシック" pitchFamily="34" charset="-128"/>
                <a:cs typeface="+mn-cs"/>
              </a:rPr>
              <a:t>By expanding all the spherical functions in this equation into Fourier series and than find the relationship between the reflectance function and the phase function. We can derive a integral equation that give us a way to compute the subsurface BRDF directly and do not need to propagate the light inside of the material.</a:t>
            </a:r>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the Ambartsumian’s integral equation, which is derived from the plane-parallel </a:t>
            </a:r>
            <a:r>
              <a:rPr lang="en-US" baseline="0" dirty="0" err="1" smtClean="0"/>
              <a:t>radiative</a:t>
            </a:r>
            <a:r>
              <a:rPr lang="en-US" baseline="0" dirty="0" smtClean="0"/>
              <a:t> transfer equation.</a:t>
            </a:r>
          </a:p>
          <a:p>
            <a:r>
              <a:rPr lang="en-US" sz="1200" kern="1200" baseline="0" dirty="0" smtClean="0">
                <a:solidFill>
                  <a:schemeClr val="tx1"/>
                </a:solidFill>
                <a:latin typeface="+mn-lt"/>
                <a:ea typeface="ＭＳ Ｐゴシック" pitchFamily="34" charset="-128"/>
                <a:cs typeface="+mn-cs"/>
              </a:rPr>
              <a:t>Here the R and p represent the reflectance function and the phase function, respectively.  Alpha is the single scattering </a:t>
            </a:r>
            <a:r>
              <a:rPr lang="en-US" sz="1200" kern="1200" baseline="0" dirty="0" err="1" smtClean="0">
                <a:solidFill>
                  <a:schemeClr val="tx1"/>
                </a:solidFill>
                <a:latin typeface="+mn-lt"/>
                <a:ea typeface="ＭＳ Ｐゴシック" pitchFamily="34" charset="-128"/>
                <a:cs typeface="+mn-cs"/>
              </a:rPr>
              <a:t>albedo</a:t>
            </a:r>
            <a:r>
              <a:rPr lang="en-US" sz="1200" kern="1200" baseline="0" dirty="0" smtClean="0">
                <a:solidFill>
                  <a:schemeClr val="tx1"/>
                </a:solidFill>
                <a:latin typeface="+mn-lt"/>
                <a:ea typeface="ＭＳ Ｐゴシック" pitchFamily="34" charset="-128"/>
                <a:cs typeface="+mn-cs"/>
              </a:rPr>
              <a:t>. Eta stands for the angle. As you can see this equation relates BRDF with single scattering </a:t>
            </a:r>
            <a:r>
              <a:rPr lang="en-US" sz="1200" kern="1200" baseline="0" dirty="0" err="1" smtClean="0">
                <a:solidFill>
                  <a:schemeClr val="tx1"/>
                </a:solidFill>
                <a:latin typeface="+mn-lt"/>
                <a:ea typeface="ＭＳ Ｐゴシック" pitchFamily="34" charset="-128"/>
                <a:cs typeface="+mn-cs"/>
              </a:rPr>
              <a:t>albedo</a:t>
            </a:r>
            <a:r>
              <a:rPr lang="en-US" sz="1200" kern="1200" baseline="0" dirty="0" smtClean="0">
                <a:solidFill>
                  <a:schemeClr val="tx1"/>
                </a:solidFill>
                <a:latin typeface="+mn-lt"/>
                <a:ea typeface="ＭＳ Ｐゴシック" pitchFamily="34" charset="-128"/>
                <a:cs typeface="+mn-cs"/>
              </a:rPr>
              <a:t> and the phase function. We can solve this equation iteratively for each pair of incident and outgoing directions. By doing this, we are free from the expensive ray tracing method or discrete ordinate method.</a:t>
            </a:r>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show the lobes</a:t>
            </a:r>
            <a:r>
              <a:rPr lang="en-US" baseline="0" dirty="0" smtClean="0"/>
              <a:t> of the subsurface BRDF computed from our solver for different incident light directions, the left column show the lobe of Titanium dioxide and right column shows the </a:t>
            </a:r>
            <a:r>
              <a:rPr lang="en-US" baseline="0" dirty="0" err="1" smtClean="0"/>
              <a:t>Aluminium</a:t>
            </a:r>
            <a:r>
              <a:rPr lang="en-US" baseline="0" dirty="0" smtClean="0"/>
              <a:t> oxide. You can clearly see that for different incident light angle, the lobes' shapes changed.</a:t>
            </a:r>
            <a:endParaRPr lang="en-US" dirty="0"/>
          </a:p>
        </p:txBody>
      </p:sp>
      <p:sp>
        <p:nvSpPr>
          <p:cNvPr id="4" name="Slide Number Placeholder 3"/>
          <p:cNvSpPr>
            <a:spLocks noGrp="1"/>
          </p:cNvSpPr>
          <p:nvPr>
            <p:ph type="sldNum" sz="quarter" idx="10"/>
          </p:nvPr>
        </p:nvSpPr>
        <p:spPr/>
        <p:txBody>
          <a:bodyPr/>
          <a:lstStyle/>
          <a:p>
            <a:pPr>
              <a:defRPr/>
            </a:pPr>
            <a:fld id="{25D4A3BB-5AD2-4C5C-B56C-729DDFD12C5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gen_weblike_COV01.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18DFB918-5DF2-4BAE-8BC5-FA36F09BCBC2}" type="datetime1">
              <a:rPr lang="en-US"/>
              <a:pPr>
                <a:defRPr/>
              </a:pPr>
              <a:t>5/21/2013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EE43DB8-39CB-4A97-9FD2-52912C5102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DCAFDC-65CF-484C-B94A-4018B966D524}" type="datetime1">
              <a:rPr lang="en-US"/>
              <a:pPr>
                <a:defRPr/>
              </a:pPr>
              <a:t>5/21/2013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662E06-E659-4A51-BFAF-7BC5BAE9D86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F65DE8-F4B0-462F-8DB2-7042D9C19BE9}" type="datetime1">
              <a:rPr lang="en-US"/>
              <a:pPr>
                <a:defRPr/>
              </a:pPr>
              <a:t>5/21/2013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C3F1F5-F24C-472F-9A0F-60256033F5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00B8F4-81C1-4B26-9F53-A9C0E51FFBA5}" type="datetime1">
              <a:rPr lang="en-US"/>
              <a:pPr>
                <a:defRPr/>
              </a:pPr>
              <a:t>5/21/2013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CAE958-74BD-4602-AE6C-282FE62D1C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94723E1-0161-4761-AED7-2825224CBE90}" type="datetime1">
              <a:rPr lang="en-US"/>
              <a:pPr>
                <a:defRPr/>
              </a:pPr>
              <a:t>5/21/2013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D39449-86CE-42A7-998E-9845CC4B8C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98986AD-4B46-4FE4-8855-5B78BDDA6446}" type="datetime1">
              <a:rPr lang="en-US"/>
              <a:pPr>
                <a:defRPr/>
              </a:pPr>
              <a:t>5/21/2013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854808-DB79-46BF-9FEB-4D1E8032DCF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5DF360D-9E84-4545-A2D1-24B3759983EA}" type="datetime1">
              <a:rPr lang="en-US"/>
              <a:pPr>
                <a:defRPr/>
              </a:pPr>
              <a:t>5/21/2013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32D797F-D2B4-4442-BB99-B45BD23EE08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FA64DDC-3BD1-4BB6-A702-1E00F1B541CB}" type="datetime1">
              <a:rPr lang="en-US"/>
              <a:pPr>
                <a:defRPr/>
              </a:pPr>
              <a:t>5/21/2013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3E316D2-D199-41D1-A5A1-D08136AAC2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E09D0C-E977-45DD-A28F-24F328A57681}" type="datetime1">
              <a:rPr lang="en-US"/>
              <a:pPr>
                <a:defRPr/>
              </a:pPr>
              <a:t>5/21/2013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DB3C679-3910-43D9-A0E7-7316B5F838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0C9CE5-D3A8-48F6-8143-483EFCEBF320}" type="datetime1">
              <a:rPr lang="en-US"/>
              <a:pPr>
                <a:defRPr/>
              </a:pPr>
              <a:t>5/21/2013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5E8EC4-144E-4690-B91A-BCBD3DB1C7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812CD7-D05C-42D0-BFC4-6AA4C0769B14}" type="datetime1">
              <a:rPr lang="en-US"/>
              <a:pPr>
                <a:defRPr/>
              </a:pPr>
              <a:t>5/21/2013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79E708-F17F-42B0-B81E-A377C88CC79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ea typeface="ＭＳ Ｐゴシック" pitchFamily="34" charset="-128"/>
              </a:defRPr>
            </a:lvl1pPr>
          </a:lstStyle>
          <a:p>
            <a:pPr>
              <a:defRPr/>
            </a:pPr>
            <a:fld id="{0C0D399B-FB97-43B0-91A2-D49906F23D78}" type="datetime1">
              <a:rPr lang="en-US"/>
              <a:pPr>
                <a:defRPr/>
              </a:pPr>
              <a:t>5/21/2013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ea typeface="ＭＳ Ｐゴシック" pitchFamily="34"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ea typeface="ＭＳ Ｐゴシック" pitchFamily="34" charset="-128"/>
              </a:defRPr>
            </a:lvl1pPr>
          </a:lstStyle>
          <a:p>
            <a:pPr>
              <a:defRPr/>
            </a:pPr>
            <a:fld id="{F4813336-753B-428F-AF34-32CA6E9DAB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10.xml"/><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 Id="rId9"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8.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idx="4294967295"/>
          </p:nvPr>
        </p:nvSpPr>
        <p:spPr>
          <a:xfrm>
            <a:off x="685800" y="2514600"/>
            <a:ext cx="7772400" cy="1470025"/>
          </a:xfrm>
        </p:spPr>
        <p:txBody>
          <a:bodyPr/>
          <a:lstStyle/>
          <a:p>
            <a:pPr eaLnBrk="1" hangingPunct="1"/>
            <a:r>
              <a:rPr lang="en-US" altLang="zh-CN" sz="2800" dirty="0" smtClean="0">
                <a:solidFill>
                  <a:srgbClr val="000000"/>
                </a:solidFill>
              </a:rPr>
              <a:t>A Practical Model for Computing Subsurface BRDF of Homogeneous Materials with A Thin Layer of Paint</a:t>
            </a:r>
          </a:p>
        </p:txBody>
      </p:sp>
      <p:sp>
        <p:nvSpPr>
          <p:cNvPr id="15362" name="Text Box 3"/>
          <p:cNvSpPr txBox="1">
            <a:spLocks noChangeArrowheads="1"/>
          </p:cNvSpPr>
          <p:nvPr/>
        </p:nvSpPr>
        <p:spPr bwMode="auto">
          <a:xfrm>
            <a:off x="1371600" y="4495800"/>
            <a:ext cx="6629400" cy="366713"/>
          </a:xfrm>
          <a:prstGeom prst="rect">
            <a:avLst/>
          </a:prstGeom>
          <a:noFill/>
          <a:ln w="9525">
            <a:noFill/>
            <a:miter lim="800000"/>
            <a:headEnd/>
            <a:tailEnd/>
          </a:ln>
        </p:spPr>
        <p:txBody>
          <a:bodyPr>
            <a:spAutoFit/>
          </a:bodyPr>
          <a:lstStyle/>
          <a:p>
            <a:r>
              <a:rPr lang="en-US" altLang="zh-CN">
                <a:ea typeface="ＭＳ Ｐゴシック" pitchFamily="34" charset="-128"/>
              </a:rPr>
              <a:t>Ke Chen    Charly Collin    Ajit Hakke-Patil    Sumanta Pattanaik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US" altLang="zh-CN" dirty="0" smtClean="0"/>
              <a:t>Invariant imbedding</a:t>
            </a:r>
          </a:p>
        </p:txBody>
      </p:sp>
      <p:graphicFrame>
        <p:nvGraphicFramePr>
          <p:cNvPr id="2053" name="Object 5"/>
          <p:cNvGraphicFramePr>
            <a:graphicFrameLocks noChangeAspect="1"/>
          </p:cNvGraphicFramePr>
          <p:nvPr/>
        </p:nvGraphicFramePr>
        <p:xfrm>
          <a:off x="3031738" y="4416778"/>
          <a:ext cx="3099587" cy="754846"/>
        </p:xfrm>
        <a:graphic>
          <a:graphicData uri="http://schemas.openxmlformats.org/presentationml/2006/ole">
            <p:oleObj spid="_x0000_s2053" name="Equation" r:id="rId4" imgW="1981080" imgH="482400" progId="Equation.3">
              <p:embed/>
            </p:oleObj>
          </a:graphicData>
        </a:graphic>
      </p:graphicFrame>
      <p:graphicFrame>
        <p:nvGraphicFramePr>
          <p:cNvPr id="2054" name="Object 6"/>
          <p:cNvGraphicFramePr>
            <a:graphicFrameLocks noChangeAspect="1"/>
          </p:cNvGraphicFramePr>
          <p:nvPr/>
        </p:nvGraphicFramePr>
        <p:xfrm>
          <a:off x="1583938" y="3065131"/>
          <a:ext cx="4191756" cy="675823"/>
        </p:xfrm>
        <a:graphic>
          <a:graphicData uri="http://schemas.openxmlformats.org/presentationml/2006/ole">
            <p:oleObj spid="_x0000_s2054" name="Equation" r:id="rId5" imgW="2679480" imgH="431640" progId="Equation.3">
              <p:embed/>
            </p:oleObj>
          </a:graphicData>
        </a:graphic>
      </p:graphicFrame>
      <p:graphicFrame>
        <p:nvGraphicFramePr>
          <p:cNvPr id="2055" name="Object 7"/>
          <p:cNvGraphicFramePr>
            <a:graphicFrameLocks noChangeAspect="1"/>
          </p:cNvGraphicFramePr>
          <p:nvPr/>
        </p:nvGraphicFramePr>
        <p:xfrm>
          <a:off x="3031738" y="3740954"/>
          <a:ext cx="1927216" cy="675824"/>
        </p:xfrm>
        <a:graphic>
          <a:graphicData uri="http://schemas.openxmlformats.org/presentationml/2006/ole">
            <p:oleObj spid="_x0000_s2055" name="Equation" r:id="rId6" imgW="1231560" imgH="431640" progId="Equation.3">
              <p:embed/>
            </p:oleObj>
          </a:graphicData>
        </a:graphic>
      </p:graphicFrame>
      <p:graphicFrame>
        <p:nvGraphicFramePr>
          <p:cNvPr id="2056" name="Object 8"/>
          <p:cNvGraphicFramePr>
            <a:graphicFrameLocks noChangeAspect="1"/>
          </p:cNvGraphicFramePr>
          <p:nvPr/>
        </p:nvGraphicFramePr>
        <p:xfrm>
          <a:off x="3031738" y="5167001"/>
          <a:ext cx="3099587" cy="754846"/>
        </p:xfrm>
        <a:graphic>
          <a:graphicData uri="http://schemas.openxmlformats.org/presentationml/2006/ole">
            <p:oleObj spid="_x0000_s2056" name="Equation" r:id="rId7" imgW="1981080" imgH="482400" progId="Equation.3">
              <p:embed/>
            </p:oleObj>
          </a:graphicData>
        </a:graphic>
      </p:graphicFrame>
      <p:graphicFrame>
        <p:nvGraphicFramePr>
          <p:cNvPr id="2057" name="Object 9"/>
          <p:cNvGraphicFramePr>
            <a:graphicFrameLocks noChangeAspect="1"/>
          </p:cNvGraphicFramePr>
          <p:nvPr/>
        </p:nvGraphicFramePr>
        <p:xfrm>
          <a:off x="3031738" y="5921847"/>
          <a:ext cx="4648200" cy="754846"/>
        </p:xfrm>
        <a:graphic>
          <a:graphicData uri="http://schemas.openxmlformats.org/presentationml/2006/ole">
            <p:oleObj spid="_x0000_s2057" name="Equation" r:id="rId8" imgW="2971800" imgH="482400" progId="Equation.3">
              <p:embed/>
            </p:oleObj>
          </a:graphicData>
        </a:graphic>
      </p:graphicFrame>
      <p:pic>
        <p:nvPicPr>
          <p:cNvPr id="12" name="Picture 4" descr="C:\Users\chenke6950\Dropbox\mbrdf paper\CGI2013(full paper)\images\invariant_imbedding.png"/>
          <p:cNvPicPr>
            <a:picLocks noChangeAspect="1" noChangeArrowheads="1"/>
          </p:cNvPicPr>
          <p:nvPr/>
        </p:nvPicPr>
        <p:blipFill>
          <a:blip r:embed="rId9"/>
          <a:srcRect/>
          <a:stretch>
            <a:fillRect/>
          </a:stretch>
        </p:blipFill>
        <p:spPr bwMode="auto">
          <a:xfrm>
            <a:off x="1066800" y="1417638"/>
            <a:ext cx="6934200" cy="1507832"/>
          </a:xfrm>
          <a:prstGeom prst="rect">
            <a:avLst/>
          </a:prstGeom>
          <a:noFill/>
        </p:spPr>
      </p:pic>
      <p:sp>
        <p:nvSpPr>
          <p:cNvPr id="15" name="Left Arrow Callout 14"/>
          <p:cNvSpPr/>
          <p:nvPr/>
        </p:nvSpPr>
        <p:spPr>
          <a:xfrm>
            <a:off x="6131325" y="3740954"/>
            <a:ext cx="791882" cy="569668"/>
          </a:xfrm>
          <a:prstGeom prst="lef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(2)</a:t>
            </a:r>
            <a:endParaRPr lang="en-US" dirty="0"/>
          </a:p>
        </p:txBody>
      </p:sp>
      <p:sp>
        <p:nvSpPr>
          <p:cNvPr id="19" name="Left Arrow Callout 18"/>
          <p:cNvSpPr/>
          <p:nvPr/>
        </p:nvSpPr>
        <p:spPr>
          <a:xfrm>
            <a:off x="6414420" y="5171624"/>
            <a:ext cx="762000" cy="533400"/>
          </a:xfrm>
          <a:prstGeom prst="lef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(4)</a:t>
            </a:r>
            <a:endParaRPr lang="en-US" dirty="0"/>
          </a:p>
        </p:txBody>
      </p:sp>
      <p:sp>
        <p:nvSpPr>
          <p:cNvPr id="20" name="Left Arrow Callout 19"/>
          <p:cNvSpPr/>
          <p:nvPr/>
        </p:nvSpPr>
        <p:spPr>
          <a:xfrm>
            <a:off x="6414420" y="4460247"/>
            <a:ext cx="762000" cy="533400"/>
          </a:xfrm>
          <a:prstGeom prst="lef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a:t>
            </a:r>
            <a:endParaRPr lang="en-US" dirty="0"/>
          </a:p>
        </p:txBody>
      </p:sp>
      <p:sp>
        <p:nvSpPr>
          <p:cNvPr id="22" name="Left Arrow Callout 21"/>
          <p:cNvSpPr/>
          <p:nvPr/>
        </p:nvSpPr>
        <p:spPr>
          <a:xfrm>
            <a:off x="7832338" y="6018185"/>
            <a:ext cx="762000" cy="533400"/>
          </a:xfrm>
          <a:prstGeom prst="lef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(5)</a:t>
            </a:r>
            <a:endParaRPr lang="en-US" dirty="0"/>
          </a:p>
        </p:txBody>
      </p:sp>
      <p:sp>
        <p:nvSpPr>
          <p:cNvPr id="24" name="Left Arrow Callout 23"/>
          <p:cNvSpPr/>
          <p:nvPr/>
        </p:nvSpPr>
        <p:spPr>
          <a:xfrm>
            <a:off x="6131325" y="3065131"/>
            <a:ext cx="791882" cy="569668"/>
          </a:xfrm>
          <a:prstGeom prst="lef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5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20" grpId="0" animBg="1"/>
      <p:bldP spid="22"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pic>
        <p:nvPicPr>
          <p:cNvPr id="35842" name="Picture 2" descr="C:\Users\chenke6950\Dropbox\mbrdf paper\CGI2013(short_paper)\slides\tio2.png"/>
          <p:cNvPicPr>
            <a:picLocks noChangeAspect="1" noChangeArrowheads="1"/>
          </p:cNvPicPr>
          <p:nvPr/>
        </p:nvPicPr>
        <p:blipFill>
          <a:blip r:embed="rId3"/>
          <a:srcRect/>
          <a:stretch>
            <a:fillRect/>
          </a:stretch>
        </p:blipFill>
        <p:spPr bwMode="auto">
          <a:xfrm>
            <a:off x="2590800" y="1676400"/>
            <a:ext cx="3961265" cy="4038600"/>
          </a:xfrm>
          <a:prstGeom prst="rect">
            <a:avLst/>
          </a:prstGeom>
          <a:noFill/>
        </p:spPr>
      </p:pic>
      <p:pic>
        <p:nvPicPr>
          <p:cNvPr id="35843" name="Picture 3" descr="C:\Users\chenke6950\Dropbox\mbrdf paper\CGI2013(short_paper)\slides\tio2_algaas.png"/>
          <p:cNvPicPr>
            <a:picLocks noChangeAspect="1" noChangeArrowheads="1"/>
          </p:cNvPicPr>
          <p:nvPr/>
        </p:nvPicPr>
        <p:blipFill>
          <a:blip r:embed="rId4"/>
          <a:srcRect/>
          <a:stretch>
            <a:fillRect/>
          </a:stretch>
        </p:blipFill>
        <p:spPr bwMode="auto">
          <a:xfrm>
            <a:off x="5713002" y="914400"/>
            <a:ext cx="1808534" cy="1847850"/>
          </a:xfrm>
          <a:prstGeom prst="rect">
            <a:avLst/>
          </a:prstGeom>
          <a:noFill/>
        </p:spPr>
      </p:pic>
      <p:pic>
        <p:nvPicPr>
          <p:cNvPr id="35844" name="Picture 4" descr="C:\Users\chenke6950\Dropbox\mbrdf paper\CGI2013(short_paper)\slides\tio2_blue.png"/>
          <p:cNvPicPr>
            <a:picLocks noChangeAspect="1" noChangeArrowheads="1"/>
          </p:cNvPicPr>
          <p:nvPr/>
        </p:nvPicPr>
        <p:blipFill>
          <a:blip r:embed="rId5"/>
          <a:srcRect/>
          <a:stretch>
            <a:fillRect/>
          </a:stretch>
        </p:blipFill>
        <p:spPr bwMode="auto">
          <a:xfrm>
            <a:off x="5731647" y="2895600"/>
            <a:ext cx="1789889" cy="1828800"/>
          </a:xfrm>
          <a:prstGeom prst="rect">
            <a:avLst/>
          </a:prstGeom>
          <a:noFill/>
        </p:spPr>
      </p:pic>
      <p:pic>
        <p:nvPicPr>
          <p:cNvPr id="35845" name="Picture 5" descr="C:\Users\chenke6950\Dropbox\mbrdf paper\CGI2013(short_paper)\slides\tio2_green.png"/>
          <p:cNvPicPr>
            <a:picLocks noChangeAspect="1" noChangeArrowheads="1"/>
          </p:cNvPicPr>
          <p:nvPr/>
        </p:nvPicPr>
        <p:blipFill>
          <a:blip r:embed="rId6"/>
          <a:srcRect/>
          <a:stretch>
            <a:fillRect/>
          </a:stretch>
        </p:blipFill>
        <p:spPr bwMode="auto">
          <a:xfrm>
            <a:off x="5713002" y="4897040"/>
            <a:ext cx="1808534" cy="185591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nodeType="clickEffect">
                                  <p:stCondLst>
                                    <p:cond delay="0"/>
                                  </p:stCondLst>
                                  <p:childTnLst>
                                    <p:animMotion origin="layout" path="M 0 0  L -0.25 0  E" pathEditMode="relative" ptsTypes="">
                                      <p:cBhvr>
                                        <p:cTn id="10" dur="2000" fill="hold"/>
                                        <p:tgtEl>
                                          <p:spTgt spid="35842"/>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8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en-US" altLang="zh-CN" dirty="0" smtClean="0"/>
              <a:t>Conclusions</a:t>
            </a:r>
          </a:p>
        </p:txBody>
      </p:sp>
      <p:sp>
        <p:nvSpPr>
          <p:cNvPr id="27651" name="Rectangle 3"/>
          <p:cNvSpPr>
            <a:spLocks noGrp="1"/>
          </p:cNvSpPr>
          <p:nvPr>
            <p:ph type="body" idx="1"/>
          </p:nvPr>
        </p:nvSpPr>
        <p:spPr/>
        <p:txBody>
          <a:bodyPr/>
          <a:lstStyle/>
          <a:p>
            <a:r>
              <a:rPr lang="en-US" altLang="zh-CN" sz="2400" dirty="0" smtClean="0"/>
              <a:t>Subsurface BRDFs are directionally dependent</a:t>
            </a:r>
          </a:p>
          <a:p>
            <a:r>
              <a:rPr lang="en-US" altLang="zh-CN" sz="2400" dirty="0" smtClean="0"/>
              <a:t>Using Ambartsumian’s integral equation and invariant imbedding to compute the subsurface BRDF is fast.</a:t>
            </a:r>
          </a:p>
          <a:p>
            <a:r>
              <a:rPr lang="en-US" altLang="zh-CN" sz="2400" dirty="0" smtClean="0"/>
              <a:t>Accurate</a:t>
            </a:r>
          </a:p>
        </p:txBody>
      </p:sp>
      <p:pic>
        <p:nvPicPr>
          <p:cNvPr id="5124" name="Picture 4" descr="C:\Users\chenke6950\Dropbox\mbrdf paper\CGI2013(short_paper)\slides\compare_onelayer.png"/>
          <p:cNvPicPr>
            <a:picLocks noChangeAspect="1" noChangeArrowheads="1"/>
          </p:cNvPicPr>
          <p:nvPr/>
        </p:nvPicPr>
        <p:blipFill>
          <a:blip r:embed="rId3"/>
          <a:srcRect/>
          <a:stretch>
            <a:fillRect/>
          </a:stretch>
        </p:blipFill>
        <p:spPr bwMode="auto">
          <a:xfrm>
            <a:off x="1219200" y="3733159"/>
            <a:ext cx="6705600" cy="2393004"/>
          </a:xfrm>
          <a:prstGeom prst="rect">
            <a:avLst/>
          </a:prstGeom>
          <a:noFill/>
        </p:spPr>
      </p:pic>
      <p:pic>
        <p:nvPicPr>
          <p:cNvPr id="5125" name="Picture 5" descr="C:\Users\chenke6950\Dropbox\mbrdf paper\CGI2013(short_paper)\slides\compare_twolayer.png"/>
          <p:cNvPicPr>
            <a:picLocks noChangeAspect="1" noChangeArrowheads="1"/>
          </p:cNvPicPr>
          <p:nvPr/>
        </p:nvPicPr>
        <p:blipFill>
          <a:blip r:embed="rId4"/>
          <a:srcRect/>
          <a:stretch>
            <a:fillRect/>
          </a:stretch>
        </p:blipFill>
        <p:spPr bwMode="auto">
          <a:xfrm>
            <a:off x="1219200" y="3780344"/>
            <a:ext cx="6894677" cy="24680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en-US" altLang="zh-CN" smtClean="0"/>
              <a:t>Future work</a:t>
            </a:r>
            <a:endParaRPr lang="zh-CN" altLang="en-US" smtClean="0"/>
          </a:p>
        </p:txBody>
      </p:sp>
      <p:sp>
        <p:nvSpPr>
          <p:cNvPr id="26627" name="Rectangle 3"/>
          <p:cNvSpPr>
            <a:spLocks noGrp="1"/>
          </p:cNvSpPr>
          <p:nvPr>
            <p:ph type="body" idx="1"/>
          </p:nvPr>
        </p:nvSpPr>
        <p:spPr/>
        <p:txBody>
          <a:bodyPr/>
          <a:lstStyle/>
          <a:p>
            <a:r>
              <a:rPr lang="en-US" altLang="zh-CN" smtClean="0"/>
              <a:t>Polarization</a:t>
            </a:r>
          </a:p>
          <a:p>
            <a:r>
              <a:rPr lang="en-US" altLang="zh-CN" smtClean="0"/>
              <a:t>Multiple layered materials</a:t>
            </a:r>
            <a:endParaRPr lang="zh-CN"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r>
              <a:rPr lang="en-US" altLang="zh-CN" smtClean="0"/>
              <a:t>Thank You</a:t>
            </a:r>
          </a:p>
        </p:txBody>
      </p:sp>
      <p:sp>
        <p:nvSpPr>
          <p:cNvPr id="28675" name="Rectangle 3"/>
          <p:cNvSpPr>
            <a:spLocks noGrp="1"/>
          </p:cNvSpPr>
          <p:nvPr>
            <p:ph type="body" idx="1"/>
          </p:nvPr>
        </p:nvSpPr>
        <p:spPr/>
        <p:txBody>
          <a:bodyPr/>
          <a:lstStyle/>
          <a:p>
            <a:pPr>
              <a:buFont typeface="Arial" charset="0"/>
              <a:buNone/>
            </a:pPr>
            <a:r>
              <a:rPr lang="en-US" altLang="zh-CN" smtClean="0"/>
              <a:t>Questions?</a:t>
            </a:r>
            <a:endParaRPr lang="zh-CN"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pic>
        <p:nvPicPr>
          <p:cNvPr id="13314" name="Picture 2" descr="C:\Users\chenke6950\Dropbox\mbrdf paper\CGI2013(short_paper)\slides\brdf_lobe.png"/>
          <p:cNvPicPr>
            <a:picLocks noChangeAspect="1" noChangeArrowheads="1"/>
          </p:cNvPicPr>
          <p:nvPr/>
        </p:nvPicPr>
        <p:blipFill>
          <a:blip r:embed="rId3"/>
          <a:srcRect/>
          <a:stretch>
            <a:fillRect/>
          </a:stretch>
        </p:blipFill>
        <p:spPr bwMode="auto">
          <a:xfrm>
            <a:off x="1716088" y="1600200"/>
            <a:ext cx="5181600" cy="41719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pPr eaLnBrk="1" hangingPunct="1"/>
            <a:r>
              <a:rPr lang="en-US" altLang="zh-CN" dirty="0" smtClean="0"/>
              <a:t>Introduction and motivation</a:t>
            </a:r>
          </a:p>
        </p:txBody>
      </p:sp>
      <p:sp>
        <p:nvSpPr>
          <p:cNvPr id="16386" name="Rectangle 3"/>
          <p:cNvSpPr>
            <a:spLocks noGrp="1"/>
          </p:cNvSpPr>
          <p:nvPr>
            <p:ph type="body" idx="1"/>
          </p:nvPr>
        </p:nvSpPr>
        <p:spPr>
          <a:xfrm>
            <a:off x="457200" y="1600200"/>
            <a:ext cx="8458200" cy="1142999"/>
          </a:xfrm>
        </p:spPr>
        <p:txBody>
          <a:bodyPr/>
          <a:lstStyle/>
          <a:p>
            <a:pPr eaLnBrk="1" hangingPunct="1">
              <a:buNone/>
            </a:pPr>
            <a:r>
              <a:rPr lang="en-US" altLang="zh-CN" dirty="0" smtClean="0"/>
              <a:t>BRDF = surface BRDF + subsurface BRDF </a:t>
            </a:r>
          </a:p>
          <a:p>
            <a:pPr eaLnBrk="1" hangingPunct="1">
              <a:buNone/>
            </a:pPr>
            <a:r>
              <a:rPr lang="en-US" altLang="zh-CN" sz="2400" dirty="0" smtClean="0"/>
              <a:t> [</a:t>
            </a:r>
            <a:r>
              <a:rPr lang="en-US" altLang="zh-CN" sz="2400" dirty="0" err="1" smtClean="0"/>
              <a:t>Hanrahan</a:t>
            </a:r>
            <a:r>
              <a:rPr lang="en-US" altLang="zh-CN" sz="2400" dirty="0" smtClean="0"/>
              <a:t> and Krueger 1993]</a:t>
            </a:r>
            <a:endParaRPr lang="zh-CN" altLang="en-US" dirty="0" smtClean="0"/>
          </a:p>
          <a:p>
            <a:pPr eaLnBrk="1" hangingPunct="1">
              <a:buFont typeface="Arial" charset="0"/>
              <a:buNone/>
            </a:pPr>
            <a:endParaRPr lang="en-US" altLang="zh-CN" dirty="0" smtClean="0"/>
          </a:p>
        </p:txBody>
      </p:sp>
      <p:pic>
        <p:nvPicPr>
          <p:cNvPr id="4100" name="Picture 4" descr="C:\Users\chenke6950\Dropbox\mbrdf paper\CGI2013(short_paper)\slides\lobes.png"/>
          <p:cNvPicPr>
            <a:picLocks noChangeAspect="1" noChangeArrowheads="1"/>
          </p:cNvPicPr>
          <p:nvPr/>
        </p:nvPicPr>
        <p:blipFill>
          <a:blip r:embed="rId3"/>
          <a:srcRect/>
          <a:stretch>
            <a:fillRect/>
          </a:stretch>
        </p:blipFill>
        <p:spPr bwMode="auto">
          <a:xfrm>
            <a:off x="4343400" y="2286000"/>
            <a:ext cx="3810000" cy="411759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Subsurface BRDFs are directionally dependent</a:t>
            </a:r>
            <a:endParaRPr lang="en-US" dirty="0"/>
          </a:p>
        </p:txBody>
      </p:sp>
      <p:grpSp>
        <p:nvGrpSpPr>
          <p:cNvPr id="18" name="Group 17"/>
          <p:cNvGrpSpPr/>
          <p:nvPr/>
        </p:nvGrpSpPr>
        <p:grpSpPr>
          <a:xfrm>
            <a:off x="688181" y="1600200"/>
            <a:ext cx="7384257" cy="2400300"/>
            <a:chOff x="688181" y="1600200"/>
            <a:chExt cx="7384257" cy="2400300"/>
          </a:xfrm>
        </p:grpSpPr>
        <p:sp>
          <p:nvSpPr>
            <p:cNvPr id="11" name="Right Arrow 10"/>
            <p:cNvSpPr/>
            <p:nvPr/>
          </p:nvSpPr>
          <p:spPr>
            <a:xfrm>
              <a:off x="3657600" y="3515868"/>
              <a:ext cx="1371600" cy="4846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6152" name="Picture 8" descr="C:\Users\chenke6950\Dropbox\mbrdf paper\CGI2013(short_paper)\slides\diffuseBRDF1.png"/>
            <p:cNvPicPr>
              <a:picLocks noChangeAspect="1" noChangeArrowheads="1"/>
            </p:cNvPicPr>
            <p:nvPr/>
          </p:nvPicPr>
          <p:blipFill>
            <a:blip r:embed="rId3"/>
            <a:srcRect/>
            <a:stretch>
              <a:fillRect/>
            </a:stretch>
          </p:blipFill>
          <p:spPr bwMode="auto">
            <a:xfrm>
              <a:off x="5486400" y="1600200"/>
              <a:ext cx="2586038" cy="2400300"/>
            </a:xfrm>
            <a:prstGeom prst="rect">
              <a:avLst/>
            </a:prstGeom>
            <a:noFill/>
          </p:spPr>
        </p:pic>
        <p:pic>
          <p:nvPicPr>
            <p:cNvPr id="6153" name="Picture 9" descr="C:\Users\chenke6950\Dropbox\mbrdf paper\CGI2013(short_paper)\slides\diffuseBRDF2.png"/>
            <p:cNvPicPr>
              <a:picLocks noChangeAspect="1" noChangeArrowheads="1"/>
            </p:cNvPicPr>
            <p:nvPr/>
          </p:nvPicPr>
          <p:blipFill>
            <a:blip r:embed="rId4"/>
            <a:srcRect/>
            <a:stretch>
              <a:fillRect/>
            </a:stretch>
          </p:blipFill>
          <p:spPr bwMode="auto">
            <a:xfrm>
              <a:off x="688181" y="2052054"/>
              <a:ext cx="2586038" cy="1881188"/>
            </a:xfrm>
            <a:prstGeom prst="rect">
              <a:avLst/>
            </a:prstGeom>
            <a:noFill/>
          </p:spPr>
        </p:pic>
        <p:sp>
          <p:nvSpPr>
            <p:cNvPr id="15" name="TextBox 14"/>
            <p:cNvSpPr txBox="1"/>
            <p:nvPr/>
          </p:nvSpPr>
          <p:spPr>
            <a:xfrm>
              <a:off x="3657600" y="2992648"/>
              <a:ext cx="1219200" cy="523220"/>
            </a:xfrm>
            <a:prstGeom prst="rect">
              <a:avLst/>
            </a:prstGeom>
            <a:noFill/>
          </p:spPr>
          <p:txBody>
            <a:bodyPr wrap="square" rtlCol="0">
              <a:spAutoFit/>
            </a:bodyPr>
            <a:lstStyle/>
            <a:p>
              <a:r>
                <a:rPr lang="en-US" sz="1400" dirty="0" smtClean="0"/>
                <a:t>Shape does not  change</a:t>
              </a:r>
              <a:endParaRPr lang="en-US" sz="1400" dirty="0"/>
            </a:p>
          </p:txBody>
        </p:sp>
      </p:grpSp>
      <p:grpSp>
        <p:nvGrpSpPr>
          <p:cNvPr id="17" name="Group 16"/>
          <p:cNvGrpSpPr/>
          <p:nvPr/>
        </p:nvGrpSpPr>
        <p:grpSpPr>
          <a:xfrm>
            <a:off x="3581400" y="4129088"/>
            <a:ext cx="4491038" cy="2400300"/>
            <a:chOff x="3581400" y="4129088"/>
            <a:chExt cx="4491038" cy="2400300"/>
          </a:xfrm>
        </p:grpSpPr>
        <p:pic>
          <p:nvPicPr>
            <p:cNvPr id="6149" name="Picture 5" descr="C:\Users\chenke6950\Dropbox\mbrdf paper\CGI2013(short_paper)\slides\directionBRDF.png"/>
            <p:cNvPicPr>
              <a:picLocks noChangeAspect="1" noChangeArrowheads="1"/>
            </p:cNvPicPr>
            <p:nvPr/>
          </p:nvPicPr>
          <p:blipFill>
            <a:blip r:embed="rId5"/>
            <a:srcRect/>
            <a:stretch>
              <a:fillRect/>
            </a:stretch>
          </p:blipFill>
          <p:spPr bwMode="auto">
            <a:xfrm>
              <a:off x="5486400" y="4129088"/>
              <a:ext cx="2586038" cy="2400300"/>
            </a:xfrm>
            <a:prstGeom prst="rect">
              <a:avLst/>
            </a:prstGeom>
            <a:noFill/>
          </p:spPr>
        </p:pic>
        <p:sp>
          <p:nvSpPr>
            <p:cNvPr id="14" name="Right Arrow 13"/>
            <p:cNvSpPr/>
            <p:nvPr/>
          </p:nvSpPr>
          <p:spPr>
            <a:xfrm>
              <a:off x="3657600" y="6044756"/>
              <a:ext cx="1371600" cy="4846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6" name="TextBox 15"/>
            <p:cNvSpPr txBox="1"/>
            <p:nvPr/>
          </p:nvSpPr>
          <p:spPr>
            <a:xfrm>
              <a:off x="3581400" y="5521535"/>
              <a:ext cx="1447800" cy="307777"/>
            </a:xfrm>
            <a:prstGeom prst="rect">
              <a:avLst/>
            </a:prstGeom>
            <a:noFill/>
          </p:spPr>
          <p:txBody>
            <a:bodyPr wrap="square" rtlCol="0">
              <a:spAutoFit/>
            </a:bodyPr>
            <a:lstStyle/>
            <a:p>
              <a:r>
                <a:rPr lang="en-US" sz="1400" dirty="0" smtClean="0"/>
                <a:t>Shape changed</a:t>
              </a:r>
              <a:endParaRPr lang="en-US" sz="1400" dirty="0"/>
            </a:p>
          </p:txBody>
        </p:sp>
      </p:grpSp>
      <p:pic>
        <p:nvPicPr>
          <p:cNvPr id="9217" name="Picture 1" descr="C:\Users\chenke6950\Dropbox\mbrdf paper\CGI2013(short_paper)\slides\directionBRDF2.png"/>
          <p:cNvPicPr>
            <a:picLocks noChangeAspect="1" noChangeArrowheads="1"/>
          </p:cNvPicPr>
          <p:nvPr/>
        </p:nvPicPr>
        <p:blipFill>
          <a:blip r:embed="rId6"/>
          <a:srcRect/>
          <a:stretch>
            <a:fillRect/>
          </a:stretch>
        </p:blipFill>
        <p:spPr bwMode="auto">
          <a:xfrm>
            <a:off x="688181" y="4583322"/>
            <a:ext cx="2586038" cy="18764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pPr eaLnBrk="1" hangingPunct="1"/>
            <a:r>
              <a:rPr lang="en-US" altLang="zh-CN" smtClean="0"/>
              <a:t>Previous Works and Limitations</a:t>
            </a:r>
            <a:endParaRPr lang="zh-CN" altLang="en-US" smtClean="0"/>
          </a:p>
        </p:txBody>
      </p:sp>
      <p:sp>
        <p:nvSpPr>
          <p:cNvPr id="17410" name="Rectangle 3"/>
          <p:cNvSpPr>
            <a:spLocks noGrp="1"/>
          </p:cNvSpPr>
          <p:nvPr>
            <p:ph type="body" idx="1"/>
          </p:nvPr>
        </p:nvSpPr>
        <p:spPr/>
        <p:txBody>
          <a:bodyPr/>
          <a:lstStyle/>
          <a:p>
            <a:pPr eaLnBrk="1" hangingPunct="1"/>
            <a:r>
              <a:rPr lang="en-US" altLang="zh-CN" dirty="0" err="1" smtClean="0"/>
              <a:t>Kubelka-Munk</a:t>
            </a:r>
            <a:r>
              <a:rPr lang="en-US" altLang="zh-CN" dirty="0" smtClean="0"/>
              <a:t> [</a:t>
            </a:r>
            <a:r>
              <a:rPr lang="en-US" altLang="zh-CN" dirty="0" err="1" smtClean="0"/>
              <a:t>Kubelka</a:t>
            </a:r>
            <a:r>
              <a:rPr lang="en-US" altLang="zh-CN" dirty="0" smtClean="0"/>
              <a:t> 1954]</a:t>
            </a:r>
          </a:p>
          <a:p>
            <a:pPr eaLnBrk="1" hangingPunct="1"/>
            <a:r>
              <a:rPr lang="en-US" altLang="zh-CN" dirty="0" smtClean="0"/>
              <a:t>Single scattering approximation [</a:t>
            </a:r>
            <a:r>
              <a:rPr lang="en-US" altLang="zh-CN" dirty="0" err="1" smtClean="0"/>
              <a:t>Blinn</a:t>
            </a:r>
            <a:r>
              <a:rPr lang="en-US" altLang="zh-CN" dirty="0" smtClean="0"/>
              <a:t> 1982], [Farrell et al. 1992]</a:t>
            </a:r>
          </a:p>
          <a:p>
            <a:pPr eaLnBrk="1" hangingPunct="1"/>
            <a:r>
              <a:rPr lang="en-US" altLang="zh-CN" dirty="0" smtClean="0"/>
              <a:t>Adding and doubling [de </a:t>
            </a:r>
            <a:r>
              <a:rPr lang="en-US" altLang="zh-CN" dirty="0" err="1" smtClean="0"/>
              <a:t>Haan</a:t>
            </a:r>
            <a:r>
              <a:rPr lang="en-US" altLang="zh-CN" dirty="0" smtClean="0"/>
              <a:t> 1987]</a:t>
            </a:r>
          </a:p>
          <a:p>
            <a:pPr eaLnBrk="1" hangingPunct="1"/>
            <a:r>
              <a:rPr lang="en-US" altLang="zh-CN" dirty="0" smtClean="0"/>
              <a:t>Discrete Ordinate Methods[</a:t>
            </a:r>
            <a:r>
              <a:rPr lang="en-US" dirty="0" smtClean="0"/>
              <a:t>Chandrasekhar 1960</a:t>
            </a:r>
            <a:r>
              <a:rPr lang="en-US" altLang="zh-CN" dirty="0" smtClean="0"/>
              <a:t>]</a:t>
            </a:r>
          </a:p>
          <a:p>
            <a:pPr eaLnBrk="1" hangingPunct="1">
              <a:buNone/>
            </a:pPr>
            <a:endParaRPr lang="en-US" altLang="zh-CN"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US" altLang="zh-CN" dirty="0" smtClean="0"/>
              <a:t>Contributions</a:t>
            </a:r>
            <a:endParaRPr lang="zh-CN" altLang="en-US" dirty="0" smtClean="0"/>
          </a:p>
        </p:txBody>
      </p:sp>
      <p:sp>
        <p:nvSpPr>
          <p:cNvPr id="21507" name="Rectangle 3"/>
          <p:cNvSpPr>
            <a:spLocks noGrp="1"/>
          </p:cNvSpPr>
          <p:nvPr>
            <p:ph type="body" idx="1"/>
          </p:nvPr>
        </p:nvSpPr>
        <p:spPr/>
        <p:txBody>
          <a:bodyPr/>
          <a:lstStyle/>
          <a:p>
            <a:r>
              <a:rPr lang="en-US" altLang="zh-CN" dirty="0" smtClean="0"/>
              <a:t>Subsurface BRDF for semi-infinite homogeneous materials</a:t>
            </a:r>
          </a:p>
          <a:p>
            <a:pPr>
              <a:buNone/>
            </a:pPr>
            <a:r>
              <a:rPr lang="en-US" altLang="zh-CN" dirty="0" smtClean="0"/>
              <a:t>    </a:t>
            </a:r>
            <a:r>
              <a:rPr lang="en-US" altLang="zh-CN" sz="2400" dirty="0" smtClean="0"/>
              <a:t>based on Ambartsumian’s integral equation [Chen et al. 2013]</a:t>
            </a:r>
            <a:endParaRPr lang="en-US" altLang="zh-CN" dirty="0" smtClean="0"/>
          </a:p>
          <a:p>
            <a:pPr>
              <a:buNone/>
            </a:pPr>
            <a:endParaRPr lang="en-US" altLang="zh-CN" dirty="0" smtClean="0"/>
          </a:p>
          <a:p>
            <a:r>
              <a:rPr lang="en-US" altLang="zh-CN" dirty="0" smtClean="0"/>
              <a:t>Adding a thin layer of paint</a:t>
            </a:r>
          </a:p>
          <a:p>
            <a:pPr>
              <a:buNone/>
            </a:pPr>
            <a:r>
              <a:rPr lang="en-US" altLang="zh-CN" dirty="0" smtClean="0"/>
              <a:t>    </a:t>
            </a:r>
            <a:r>
              <a:rPr lang="en-US" altLang="zh-CN" sz="2400" dirty="0" smtClean="0"/>
              <a:t>based on invariant imbedding method [Hansen and Travis 1974]</a:t>
            </a:r>
            <a:endParaRPr lang="en-US" altLang="zh-C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en-US" altLang="zh-CN" dirty="0" err="1" smtClean="0"/>
              <a:t>Radiative</a:t>
            </a:r>
            <a:r>
              <a:rPr lang="en-US" altLang="zh-CN" dirty="0" smtClean="0"/>
              <a:t> transfer</a:t>
            </a:r>
            <a:endParaRPr lang="zh-CN" altLang="en-US" dirty="0" smtClean="0"/>
          </a:p>
        </p:txBody>
      </p:sp>
      <p:sp>
        <p:nvSpPr>
          <p:cNvPr id="24579" name="Rectangle 3"/>
          <p:cNvSpPr>
            <a:spLocks noGrp="1"/>
          </p:cNvSpPr>
          <p:nvPr>
            <p:ph type="body" idx="1"/>
          </p:nvPr>
        </p:nvSpPr>
        <p:spPr/>
        <p:txBody>
          <a:bodyPr/>
          <a:lstStyle/>
          <a:p>
            <a:pPr>
              <a:buNone/>
            </a:pPr>
            <a:r>
              <a:rPr lang="en-US" altLang="zh-CN" dirty="0" smtClean="0"/>
              <a:t>Plane-parallel </a:t>
            </a:r>
            <a:r>
              <a:rPr lang="en-US" altLang="zh-CN" dirty="0" err="1" smtClean="0"/>
              <a:t>radiative</a:t>
            </a:r>
            <a:r>
              <a:rPr lang="en-US" altLang="zh-CN" dirty="0" smtClean="0"/>
              <a:t> transfer equation:</a:t>
            </a:r>
          </a:p>
          <a:p>
            <a:pPr>
              <a:buNone/>
            </a:pPr>
            <a:endParaRPr lang="zh-CN" altLang="en-US" dirty="0" smtClean="0"/>
          </a:p>
        </p:txBody>
      </p:sp>
      <p:graphicFrame>
        <p:nvGraphicFramePr>
          <p:cNvPr id="4" name="Object 3"/>
          <p:cNvGraphicFramePr>
            <a:graphicFrameLocks noChangeAspect="1"/>
          </p:cNvGraphicFramePr>
          <p:nvPr/>
        </p:nvGraphicFramePr>
        <p:xfrm>
          <a:off x="838200" y="2743200"/>
          <a:ext cx="6781801" cy="1155142"/>
        </p:xfrm>
        <a:graphic>
          <a:graphicData uri="http://schemas.openxmlformats.org/presentationml/2006/ole">
            <p:oleObj spid="_x0000_s3074" name="Equation" r:id="rId4" imgW="2311200" imgH="393480" progId="Equation.3">
              <p:embed/>
            </p:oleObj>
          </a:graphicData>
        </a:graphic>
      </p:graphicFrame>
      <p:sp>
        <p:nvSpPr>
          <p:cNvPr id="5" name="TextBox 4"/>
          <p:cNvSpPr txBox="1"/>
          <p:nvPr/>
        </p:nvSpPr>
        <p:spPr>
          <a:xfrm>
            <a:off x="6553200" y="3853934"/>
            <a:ext cx="2467342" cy="369332"/>
          </a:xfrm>
          <a:prstGeom prst="rect">
            <a:avLst/>
          </a:prstGeom>
          <a:noFill/>
        </p:spPr>
        <p:txBody>
          <a:bodyPr wrap="none" rtlCol="0">
            <a:spAutoFit/>
          </a:bodyPr>
          <a:lstStyle/>
          <a:p>
            <a:r>
              <a:rPr lang="en-US" dirty="0" smtClean="0"/>
              <a:t>[Chandrasekhar 1960]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US" altLang="zh-CN" dirty="0" smtClean="0"/>
              <a:t>Ambartsumian’s integral equation</a:t>
            </a:r>
            <a:endParaRPr lang="zh-CN" altLang="en-US" dirty="0" smtClean="0"/>
          </a:p>
        </p:txBody>
      </p:sp>
      <p:graphicFrame>
        <p:nvGraphicFramePr>
          <p:cNvPr id="4" name="Object 3"/>
          <p:cNvGraphicFramePr>
            <a:graphicFrameLocks noChangeAspect="1"/>
          </p:cNvGraphicFramePr>
          <p:nvPr/>
        </p:nvGraphicFramePr>
        <p:xfrm>
          <a:off x="914400" y="1630363"/>
          <a:ext cx="3557587" cy="482600"/>
        </p:xfrm>
        <a:graphic>
          <a:graphicData uri="http://schemas.openxmlformats.org/presentationml/2006/ole">
            <p:oleObj spid="_x0000_s1026" name="Equation" r:id="rId4" imgW="1688760" imgH="228600" progId="Equation.3">
              <p:embed/>
            </p:oleObj>
          </a:graphicData>
        </a:graphic>
      </p:graphicFrame>
      <p:graphicFrame>
        <p:nvGraphicFramePr>
          <p:cNvPr id="5" name="Object 4"/>
          <p:cNvGraphicFramePr>
            <a:graphicFrameLocks noChangeAspect="1"/>
          </p:cNvGraphicFramePr>
          <p:nvPr/>
        </p:nvGraphicFramePr>
        <p:xfrm>
          <a:off x="2057400" y="2286000"/>
          <a:ext cx="3903663" cy="1016000"/>
        </p:xfrm>
        <a:graphic>
          <a:graphicData uri="http://schemas.openxmlformats.org/presentationml/2006/ole">
            <p:oleObj spid="_x0000_s1027" name="Equation" r:id="rId5" imgW="1854000" imgH="482400" progId="Equation.3">
              <p:embed/>
            </p:oleObj>
          </a:graphicData>
        </a:graphic>
      </p:graphicFrame>
      <p:graphicFrame>
        <p:nvGraphicFramePr>
          <p:cNvPr id="1028" name="Object 4"/>
          <p:cNvGraphicFramePr>
            <a:graphicFrameLocks noChangeAspect="1"/>
          </p:cNvGraphicFramePr>
          <p:nvPr/>
        </p:nvGraphicFramePr>
        <p:xfrm>
          <a:off x="2057400" y="3302000"/>
          <a:ext cx="3903663" cy="1016000"/>
        </p:xfrm>
        <a:graphic>
          <a:graphicData uri="http://schemas.openxmlformats.org/presentationml/2006/ole">
            <p:oleObj spid="_x0000_s1028" name="Equation" r:id="rId6" imgW="1854000" imgH="482400" progId="Equation.3">
              <p:embed/>
            </p:oleObj>
          </a:graphicData>
        </a:graphic>
      </p:graphicFrame>
      <p:graphicFrame>
        <p:nvGraphicFramePr>
          <p:cNvPr id="1029" name="Object 5"/>
          <p:cNvGraphicFramePr>
            <a:graphicFrameLocks noChangeAspect="1"/>
          </p:cNvGraphicFramePr>
          <p:nvPr/>
        </p:nvGraphicFramePr>
        <p:xfrm>
          <a:off x="2057400" y="4318000"/>
          <a:ext cx="5881687" cy="1016000"/>
        </p:xfrm>
        <a:graphic>
          <a:graphicData uri="http://schemas.openxmlformats.org/presentationml/2006/ole">
            <p:oleObj spid="_x0000_s1029" name="Equation" r:id="rId7" imgW="2793960" imgH="482400" progId="Equation.3">
              <p:embed/>
            </p:oleObj>
          </a:graphicData>
        </a:graphic>
      </p:graphicFrame>
      <p:sp>
        <p:nvSpPr>
          <p:cNvPr id="8" name="TextBox 7"/>
          <p:cNvSpPr txBox="1"/>
          <p:nvPr/>
        </p:nvSpPr>
        <p:spPr>
          <a:xfrm>
            <a:off x="3438385" y="5737220"/>
            <a:ext cx="2848857" cy="400110"/>
          </a:xfrm>
          <a:prstGeom prst="rect">
            <a:avLst/>
          </a:prstGeom>
          <a:noFill/>
        </p:spPr>
        <p:txBody>
          <a:bodyPr wrap="none" rtlCol="0">
            <a:spAutoFit/>
          </a:bodyPr>
          <a:lstStyle/>
          <a:p>
            <a:r>
              <a:rPr lang="en-US" sz="2000" dirty="0" smtClean="0"/>
              <a:t>Iteratively solving each </a:t>
            </a:r>
            <a:endParaRPr lang="en-US" sz="2000" dirty="0"/>
          </a:p>
        </p:txBody>
      </p:sp>
      <p:graphicFrame>
        <p:nvGraphicFramePr>
          <p:cNvPr id="1030" name="Object 6"/>
          <p:cNvGraphicFramePr>
            <a:graphicFrameLocks noChangeAspect="1"/>
          </p:cNvGraphicFramePr>
          <p:nvPr/>
        </p:nvGraphicFramePr>
        <p:xfrm>
          <a:off x="6183313" y="5737220"/>
          <a:ext cx="996950" cy="400050"/>
        </p:xfrm>
        <a:graphic>
          <a:graphicData uri="http://schemas.openxmlformats.org/presentationml/2006/ole">
            <p:oleObj spid="_x0000_s1030" name="Equation" r:id="rId8" imgW="571320" imgH="228600" progId="Equation.3">
              <p:embed/>
            </p:oleObj>
          </a:graphicData>
        </a:graphic>
      </p:graphicFrame>
      <p:sp>
        <p:nvSpPr>
          <p:cNvPr id="11" name="Rectangle 10"/>
          <p:cNvSpPr/>
          <p:nvPr/>
        </p:nvSpPr>
        <p:spPr>
          <a:xfrm>
            <a:off x="3255823" y="5562600"/>
            <a:ext cx="4105415" cy="7620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n-US" altLang="zh-CN" dirty="0" smtClean="0"/>
              <a:t>Subsurface BRDFs are directionally dependent</a:t>
            </a:r>
            <a:endParaRPr lang="zh-CN" altLang="en-US" dirty="0" smtClean="0"/>
          </a:p>
        </p:txBody>
      </p:sp>
      <p:pic>
        <p:nvPicPr>
          <p:cNvPr id="7170" name="Picture 2" descr="C:\Users\chenke6950\Dropbox\mbrdf paper\CGI2013(short_paper)\slides\lobes_image\tio2_1.png"/>
          <p:cNvPicPr>
            <a:picLocks noChangeAspect="1" noChangeArrowheads="1"/>
          </p:cNvPicPr>
          <p:nvPr/>
        </p:nvPicPr>
        <p:blipFill>
          <a:blip r:embed="rId3"/>
          <a:srcRect/>
          <a:stretch>
            <a:fillRect/>
          </a:stretch>
        </p:blipFill>
        <p:spPr bwMode="auto">
          <a:xfrm>
            <a:off x="914400" y="2514600"/>
            <a:ext cx="3067478" cy="1253665"/>
          </a:xfrm>
          <a:prstGeom prst="rect">
            <a:avLst/>
          </a:prstGeom>
          <a:noFill/>
        </p:spPr>
      </p:pic>
      <p:pic>
        <p:nvPicPr>
          <p:cNvPr id="7171" name="Picture 3" descr="C:\Users\chenke6950\Dropbox\mbrdf paper\CGI2013(short_paper)\slides\lobes_image\tio2_2.png"/>
          <p:cNvPicPr>
            <a:picLocks noChangeAspect="1" noChangeArrowheads="1"/>
          </p:cNvPicPr>
          <p:nvPr/>
        </p:nvPicPr>
        <p:blipFill>
          <a:blip r:embed="rId4"/>
          <a:srcRect/>
          <a:stretch>
            <a:fillRect/>
          </a:stretch>
        </p:blipFill>
        <p:spPr bwMode="auto">
          <a:xfrm>
            <a:off x="914400" y="3886200"/>
            <a:ext cx="3067478" cy="1260333"/>
          </a:xfrm>
          <a:prstGeom prst="rect">
            <a:avLst/>
          </a:prstGeom>
          <a:noFill/>
        </p:spPr>
      </p:pic>
      <p:pic>
        <p:nvPicPr>
          <p:cNvPr id="7172" name="Picture 4" descr="C:\Users\chenke6950\Dropbox\mbrdf paper\CGI2013(short_paper)\slides\lobes_image\tio2_3.png"/>
          <p:cNvPicPr>
            <a:picLocks noChangeAspect="1" noChangeArrowheads="1"/>
          </p:cNvPicPr>
          <p:nvPr/>
        </p:nvPicPr>
        <p:blipFill>
          <a:blip r:embed="rId5"/>
          <a:srcRect/>
          <a:stretch>
            <a:fillRect/>
          </a:stretch>
        </p:blipFill>
        <p:spPr bwMode="auto">
          <a:xfrm>
            <a:off x="914400" y="5334000"/>
            <a:ext cx="3067478" cy="1260333"/>
          </a:xfrm>
          <a:prstGeom prst="rect">
            <a:avLst/>
          </a:prstGeom>
          <a:noFill/>
        </p:spPr>
      </p:pic>
      <p:sp>
        <p:nvSpPr>
          <p:cNvPr id="8" name="TextBox 7"/>
          <p:cNvSpPr txBox="1"/>
          <p:nvPr/>
        </p:nvSpPr>
        <p:spPr>
          <a:xfrm>
            <a:off x="1524000" y="1981200"/>
            <a:ext cx="1856021" cy="369332"/>
          </a:xfrm>
          <a:prstGeom prst="rect">
            <a:avLst/>
          </a:prstGeom>
          <a:noFill/>
        </p:spPr>
        <p:txBody>
          <a:bodyPr wrap="none" rtlCol="0">
            <a:spAutoFit/>
          </a:bodyPr>
          <a:lstStyle/>
          <a:p>
            <a:pPr algn="ctr"/>
            <a:r>
              <a:rPr lang="en-US" dirty="0" smtClean="0"/>
              <a:t>Titanium dioxide</a:t>
            </a:r>
            <a:endParaRPr lang="en-US" dirty="0"/>
          </a:p>
        </p:txBody>
      </p:sp>
      <p:pic>
        <p:nvPicPr>
          <p:cNvPr id="7173" name="Picture 5" descr="C:\Users\chenke6950\Dropbox\mbrdf paper\CGI2013(short_paper)\slides\lobes_image\al2o3_1.png"/>
          <p:cNvPicPr>
            <a:picLocks noChangeAspect="1" noChangeArrowheads="1"/>
          </p:cNvPicPr>
          <p:nvPr/>
        </p:nvPicPr>
        <p:blipFill>
          <a:blip r:embed="rId6"/>
          <a:srcRect/>
          <a:stretch>
            <a:fillRect/>
          </a:stretch>
        </p:blipFill>
        <p:spPr bwMode="auto">
          <a:xfrm>
            <a:off x="5188268" y="2507932"/>
            <a:ext cx="3060810" cy="1260333"/>
          </a:xfrm>
          <a:prstGeom prst="rect">
            <a:avLst/>
          </a:prstGeom>
          <a:noFill/>
        </p:spPr>
      </p:pic>
      <p:pic>
        <p:nvPicPr>
          <p:cNvPr id="7174" name="Picture 6" descr="C:\Users\chenke6950\Dropbox\mbrdf paper\CGI2013(short_paper)\slides\lobes_image\al2o3_2.png"/>
          <p:cNvPicPr>
            <a:picLocks noChangeAspect="1" noChangeArrowheads="1"/>
          </p:cNvPicPr>
          <p:nvPr/>
        </p:nvPicPr>
        <p:blipFill>
          <a:blip r:embed="rId7"/>
          <a:srcRect/>
          <a:stretch>
            <a:fillRect/>
          </a:stretch>
        </p:blipFill>
        <p:spPr bwMode="auto">
          <a:xfrm>
            <a:off x="5181600" y="3899536"/>
            <a:ext cx="3067478" cy="1246997"/>
          </a:xfrm>
          <a:prstGeom prst="rect">
            <a:avLst/>
          </a:prstGeom>
          <a:noFill/>
        </p:spPr>
      </p:pic>
      <p:pic>
        <p:nvPicPr>
          <p:cNvPr id="7175" name="Picture 7" descr="C:\Users\chenke6950\Dropbox\mbrdf paper\CGI2013(short_paper)\slides\lobes_image\al2o3_3.png"/>
          <p:cNvPicPr>
            <a:picLocks noChangeAspect="1" noChangeArrowheads="1"/>
          </p:cNvPicPr>
          <p:nvPr/>
        </p:nvPicPr>
        <p:blipFill>
          <a:blip r:embed="rId8"/>
          <a:srcRect/>
          <a:stretch>
            <a:fillRect/>
          </a:stretch>
        </p:blipFill>
        <p:spPr bwMode="auto">
          <a:xfrm>
            <a:off x="5174932" y="5359329"/>
            <a:ext cx="3067478" cy="1260333"/>
          </a:xfrm>
          <a:prstGeom prst="rect">
            <a:avLst/>
          </a:prstGeom>
          <a:noFill/>
        </p:spPr>
      </p:pic>
      <p:sp>
        <p:nvSpPr>
          <p:cNvPr id="12" name="TextBox 11"/>
          <p:cNvSpPr txBox="1"/>
          <p:nvPr/>
        </p:nvSpPr>
        <p:spPr>
          <a:xfrm>
            <a:off x="5867400" y="1981200"/>
            <a:ext cx="1877437" cy="369332"/>
          </a:xfrm>
          <a:prstGeom prst="rect">
            <a:avLst/>
          </a:prstGeom>
          <a:noFill/>
        </p:spPr>
        <p:txBody>
          <a:bodyPr wrap="none" rtlCol="0">
            <a:spAutoFit/>
          </a:bodyPr>
          <a:lstStyle/>
          <a:p>
            <a:pPr algn="ctr"/>
            <a:r>
              <a:rPr lang="en-US" dirty="0" err="1" smtClean="0"/>
              <a:t>Aluminium</a:t>
            </a:r>
            <a:r>
              <a:rPr lang="en-US" dirty="0" smtClean="0"/>
              <a:t> oxide</a:t>
            </a:r>
          </a:p>
        </p:txBody>
      </p:sp>
      <p:sp>
        <p:nvSpPr>
          <p:cNvPr id="14" name="Rectangle 13"/>
          <p:cNvSpPr/>
          <p:nvPr/>
        </p:nvSpPr>
        <p:spPr>
          <a:xfrm>
            <a:off x="609600" y="1896666"/>
            <a:ext cx="3657600" cy="4722996"/>
          </a:xfrm>
          <a:prstGeom prst="rect">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876800" y="1896666"/>
            <a:ext cx="3657600" cy="4722996"/>
          </a:xfrm>
          <a:prstGeom prst="rect">
            <a:avLst/>
          </a:prstGeom>
          <a:solidFill>
            <a:schemeClr val="bg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emplate>
  <TotalTime>2912</TotalTime>
  <Words>1395</Words>
  <Application>Microsoft Office PowerPoint</Application>
  <PresentationFormat>On-screen Show (4:3)</PresentationFormat>
  <Paragraphs>98</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A Practical Model for Computing Subsurface BRDF of Homogeneous Materials with A Thin Layer of Paint</vt:lpstr>
      <vt:lpstr>Overview</vt:lpstr>
      <vt:lpstr>Introduction and motivation</vt:lpstr>
      <vt:lpstr>Subsurface BRDFs are directionally dependent</vt:lpstr>
      <vt:lpstr>Previous Works and Limitations</vt:lpstr>
      <vt:lpstr>Contributions</vt:lpstr>
      <vt:lpstr>Radiative transfer</vt:lpstr>
      <vt:lpstr>Ambartsumian’s integral equation</vt:lpstr>
      <vt:lpstr>Subsurface BRDFs are directionally dependent</vt:lpstr>
      <vt:lpstr>Invariant imbedding</vt:lpstr>
      <vt:lpstr>Results</vt:lpstr>
      <vt:lpstr>Conclusions</vt:lpstr>
      <vt:lpstr>Future work</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Rendering Translucent Materials Using Isotropic Phase Functions</dc:title>
  <dc:creator>chenke6950</dc:creator>
  <cp:lastModifiedBy>chenke6950</cp:lastModifiedBy>
  <cp:revision>459</cp:revision>
  <cp:lastPrinted>2009-05-20T17:13:00Z</cp:lastPrinted>
  <dcterms:created xsi:type="dcterms:W3CDTF">2013-04-15T13:45:36Z</dcterms:created>
  <dcterms:modified xsi:type="dcterms:W3CDTF">2013-05-21T13:25:05Z</dcterms:modified>
</cp:coreProperties>
</file>