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9" r:id="rId5"/>
    <p:sldId id="264" r:id="rId6"/>
    <p:sldId id="258" r:id="rId7"/>
    <p:sldId id="266" r:id="rId8"/>
    <p:sldId id="271" r:id="rId9"/>
    <p:sldId id="267" r:id="rId10"/>
    <p:sldId id="269" r:id="rId11"/>
    <p:sldId id="272" r:id="rId12"/>
    <p:sldId id="275" r:id="rId13"/>
    <p:sldId id="276" r:id="rId14"/>
    <p:sldId id="277" r:id="rId15"/>
    <p:sldId id="278" r:id="rId16"/>
    <p:sldId id="274" r:id="rId17"/>
    <p:sldId id="279" r:id="rId18"/>
    <p:sldId id="270" r:id="rId19"/>
    <p:sldId id="280" r:id="rId20"/>
    <p:sldId id="282" r:id="rId21"/>
    <p:sldId id="281" r:id="rId22"/>
    <p:sldId id="26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D2572B6-77FB-4370-977D-7CFF5D4F8983}">
          <p14:sldIdLst>
            <p14:sldId id="256"/>
            <p14:sldId id="257"/>
            <p14:sldId id="259"/>
            <p14:sldId id="264"/>
            <p14:sldId id="258"/>
            <p14:sldId id="266"/>
            <p14:sldId id="271"/>
            <p14:sldId id="267"/>
            <p14:sldId id="269"/>
            <p14:sldId id="272"/>
            <p14:sldId id="275"/>
            <p14:sldId id="276"/>
            <p14:sldId id="277"/>
            <p14:sldId id="278"/>
            <p14:sldId id="274"/>
            <p14:sldId id="279"/>
            <p14:sldId id="270"/>
            <p14:sldId id="280"/>
            <p14:sldId id="282"/>
            <p14:sldId id="281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62334" autoAdjust="0"/>
  </p:normalViewPr>
  <p:slideViewPr>
    <p:cSldViewPr>
      <p:cViewPr>
        <p:scale>
          <a:sx n="75" d="100"/>
          <a:sy n="75" d="100"/>
        </p:scale>
        <p:origin x="-510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D4C65-8811-4EB9-8F6E-EAE99A961922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4E402-8AEE-4FFD-A248-7931C4FF29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01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EC24E-0282-4480-85F8-ADD88413221A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6ABF8-E9F3-4966-99AE-5556AEB4A8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Hello</a:t>
            </a:r>
            <a:r>
              <a:rPr lang="en-US" baseline="0" noProof="0" dirty="0" smtClean="0"/>
              <a:t> everybody</a:t>
            </a:r>
          </a:p>
          <a:p>
            <a:endParaRPr lang="en-US" baseline="0" noProof="0" dirty="0" smtClean="0"/>
          </a:p>
          <a:p>
            <a:r>
              <a:rPr lang="en-US" baseline="0" noProof="0" smtClean="0"/>
              <a:t>PRESENT myself</a:t>
            </a:r>
            <a:endParaRPr lang="en-US" baseline="0" noProof="0" dirty="0" smtClean="0"/>
          </a:p>
          <a:p>
            <a:endParaRPr lang="en-US" baseline="0" noProof="0" dirty="0" smtClean="0"/>
          </a:p>
          <a:p>
            <a:r>
              <a:rPr lang="en-US" baseline="0" noProof="0" dirty="0" smtClean="0"/>
              <a:t>I am presenting to you our work about a new method to render scene containing participating media. </a:t>
            </a:r>
          </a:p>
          <a:p>
            <a:r>
              <a:rPr lang="en-US" baseline="0" noProof="0" dirty="0" smtClean="0"/>
              <a:t>We have called this new method “Visibility-driven progressive volume photon tracing”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166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CLICK</a:t>
            </a:r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first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hierarchy</a:t>
            </a:r>
            <a:r>
              <a:rPr lang="fr-FR" dirty="0" smtClean="0"/>
              <a:t> of</a:t>
            </a:r>
            <a:r>
              <a:rPr lang="fr-FR" baseline="0" dirty="0" smtClean="0"/>
              <a:t> all the </a:t>
            </a:r>
            <a:r>
              <a:rPr lang="fr-FR" baseline="0" dirty="0" err="1" smtClean="0"/>
              <a:t>visibility</a:t>
            </a:r>
            <a:r>
              <a:rPr lang="fr-FR" baseline="0" dirty="0" smtClean="0"/>
              <a:t> information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camera.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endParaRPr lang="fr-FR" baseline="0" dirty="0" smtClean="0"/>
          </a:p>
          <a:p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when</a:t>
            </a:r>
            <a:r>
              <a:rPr lang="fr-FR" dirty="0" smtClean="0"/>
              <a:t> a photon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shot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light source, </a:t>
            </a:r>
            <a:r>
              <a:rPr lang="fr-FR" dirty="0" err="1" smtClean="0"/>
              <a:t>its</a:t>
            </a:r>
            <a:r>
              <a:rPr lang="fr-FR" dirty="0" smtClean="0"/>
              <a:t> contribution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add</a:t>
            </a:r>
            <a:r>
              <a:rPr lang="fr-FR" baseline="0" dirty="0" smtClean="0"/>
              <a:t> to the image by </a:t>
            </a:r>
            <a:r>
              <a:rPr lang="fr-FR" baseline="0" dirty="0" err="1" smtClean="0"/>
              <a:t>performing</a:t>
            </a:r>
            <a:r>
              <a:rPr lang="fr-FR" baseline="0" dirty="0" smtClean="0"/>
              <a:t> a top-down </a:t>
            </a:r>
            <a:r>
              <a:rPr lang="fr-FR" baseline="0" dirty="0" err="1" smtClean="0"/>
              <a:t>hierarchy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traversal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Once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contribution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computed</a:t>
            </a:r>
            <a:r>
              <a:rPr lang="fr-FR" baseline="0" dirty="0" smtClean="0"/>
              <a:t>, the photon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discarded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continues to shoot a </a:t>
            </a: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photons.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 and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a set of photons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shot</a:t>
            </a:r>
            <a:r>
              <a:rPr lang="fr-FR" baseline="0" dirty="0" smtClean="0"/>
              <a:t>, the image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display and 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continue </a:t>
            </a:r>
            <a:r>
              <a:rPr lang="fr-FR" baseline="0" dirty="0" err="1" smtClean="0"/>
              <a:t>until</a:t>
            </a:r>
            <a:r>
              <a:rPr lang="fr-FR" baseline="0" dirty="0" smtClean="0"/>
              <a:t> N </a:t>
            </a:r>
            <a:r>
              <a:rPr lang="fr-FR" baseline="0" dirty="0" err="1" smtClean="0"/>
              <a:t>iterations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until</a:t>
            </a:r>
            <a:r>
              <a:rPr lang="fr-FR" baseline="0" dirty="0" smtClean="0"/>
              <a:t> the user stop </a:t>
            </a:r>
            <a:r>
              <a:rPr lang="fr-FR" baseline="0" dirty="0" err="1" smtClean="0"/>
              <a:t>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65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Now</a:t>
            </a:r>
            <a:r>
              <a:rPr lang="fr-FR" dirty="0" smtClean="0"/>
              <a:t>, in </a:t>
            </a:r>
            <a:r>
              <a:rPr lang="fr-FR" dirty="0" err="1" smtClean="0"/>
              <a:t>detail</a:t>
            </a:r>
            <a:r>
              <a:rPr lang="fr-FR" dirty="0" smtClean="0"/>
              <a:t>, how </a:t>
            </a:r>
            <a:r>
              <a:rPr lang="fr-FR" dirty="0" err="1" smtClean="0"/>
              <a:t>performs</a:t>
            </a:r>
            <a:r>
              <a:rPr lang="fr-FR" dirty="0" smtClean="0"/>
              <a:t> the </a:t>
            </a:r>
            <a:r>
              <a:rPr lang="fr-FR" dirty="0" err="1" smtClean="0"/>
              <a:t>preprocessing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consists</a:t>
            </a:r>
            <a:r>
              <a:rPr lang="fr-FR" dirty="0" smtClean="0"/>
              <a:t> in building the </a:t>
            </a:r>
            <a:r>
              <a:rPr lang="fr-FR" dirty="0" err="1" smtClean="0"/>
              <a:t>hierarchies</a:t>
            </a:r>
            <a:r>
              <a:rPr lang="fr-FR" dirty="0" smtClean="0"/>
              <a:t>?</a:t>
            </a:r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have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participating</a:t>
            </a:r>
            <a:r>
              <a:rPr lang="fr-FR" baseline="0" dirty="0" smtClean="0"/>
              <a:t> media, and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objetcts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materials</a:t>
            </a:r>
            <a:r>
              <a:rPr lang="fr-FR" baseline="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9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A ray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shot</a:t>
            </a:r>
            <a:r>
              <a:rPr lang="fr-FR" baseline="0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camera</a:t>
            </a:r>
            <a:r>
              <a:rPr lang="fr-FR" baseline="0" dirty="0" smtClean="0"/>
              <a:t> and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pixel.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intersections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surfaces, the </a:t>
            </a:r>
            <a:r>
              <a:rPr lang="fr-FR" baseline="0" dirty="0" err="1" smtClean="0"/>
              <a:t>hitpoints</a:t>
            </a:r>
            <a:r>
              <a:rPr lang="fr-FR" baseline="0" dirty="0" smtClean="0"/>
              <a:t>, are store in a </a:t>
            </a:r>
            <a:r>
              <a:rPr lang="fr-FR" baseline="0" dirty="0" err="1" smtClean="0"/>
              <a:t>kd-tree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48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These</a:t>
            </a:r>
            <a:r>
              <a:rPr lang="fr-FR" dirty="0" smtClean="0"/>
              <a:t> rays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pass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the medium.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assign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ray passing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the medium a </a:t>
            </a:r>
            <a:r>
              <a:rPr lang="fr-FR" baseline="0" dirty="0" err="1" smtClean="0"/>
              <a:t>cylinder</a:t>
            </a:r>
            <a:r>
              <a:rPr lang="fr-FR" baseline="0" dirty="0" smtClean="0"/>
              <a:t>. A ray plus a </a:t>
            </a:r>
            <a:r>
              <a:rPr lang="fr-FR" baseline="0" dirty="0" err="1" smtClean="0"/>
              <a:t>cylinder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stored</a:t>
            </a:r>
            <a:r>
              <a:rPr lang="fr-FR" baseline="0" dirty="0" smtClean="0"/>
              <a:t> in a second </a:t>
            </a:r>
            <a:r>
              <a:rPr lang="fr-FR" baseline="0" dirty="0" err="1" smtClean="0"/>
              <a:t>kd-tree</a:t>
            </a:r>
            <a:r>
              <a:rPr lang="fr-FR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0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Then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rendering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consist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shooting</a:t>
            </a:r>
            <a:r>
              <a:rPr lang="fr-FR" baseline="0" dirty="0" smtClean="0"/>
              <a:t> photons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light sources, the image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updated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Let’s</a:t>
            </a:r>
            <a:r>
              <a:rPr lang="fr-FR" baseline="0" dirty="0" smtClean="0"/>
              <a:t> me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A photon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emitted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light source and </a:t>
            </a:r>
            <a:r>
              <a:rPr lang="fr-FR" baseline="0" dirty="0" err="1" smtClean="0"/>
              <a:t>intersects</a:t>
            </a:r>
            <a:r>
              <a:rPr lang="fr-FR" baseline="0" dirty="0" smtClean="0"/>
              <a:t> a surface.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A top down </a:t>
            </a:r>
            <a:r>
              <a:rPr lang="fr-FR" baseline="0" dirty="0" err="1" smtClean="0"/>
              <a:t>traversal</a:t>
            </a:r>
            <a:r>
              <a:rPr lang="fr-FR" baseline="0" dirty="0" smtClean="0"/>
              <a:t> of the hit points </a:t>
            </a:r>
            <a:r>
              <a:rPr lang="fr-FR" baseline="0" dirty="0" err="1" smtClean="0"/>
              <a:t>kd-tree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impacted</a:t>
            </a:r>
            <a:r>
              <a:rPr lang="fr-FR" baseline="0" dirty="0" smtClean="0"/>
              <a:t> hit points.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radiance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power of the photon and…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The image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updated</a:t>
            </a:r>
            <a:r>
              <a:rPr lang="fr-FR" baseline="0" dirty="0" smtClean="0"/>
              <a:t> and the photon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discarded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err="1" smtClean="0"/>
              <a:t>Now</a:t>
            </a:r>
            <a:r>
              <a:rPr lang="fr-FR" baseline="0" dirty="0" smtClean="0"/>
              <a:t>, the light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reflected</a:t>
            </a:r>
            <a:r>
              <a:rPr lang="fr-FR" baseline="0" dirty="0" smtClean="0"/>
              <a:t> by the surface and </a:t>
            </a:r>
            <a:r>
              <a:rPr lang="fr-FR" baseline="0" dirty="0" err="1" smtClean="0"/>
              <a:t>interacts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medium.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A look up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tree</a:t>
            </a:r>
            <a:r>
              <a:rPr lang="fr-FR" baseline="0" dirty="0" smtClean="0"/>
              <a:t> and the radiance of the </a:t>
            </a:r>
            <a:r>
              <a:rPr lang="fr-FR" baseline="0" dirty="0" err="1" smtClean="0"/>
              <a:t>impacted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updated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continue </a:t>
            </a:r>
            <a:r>
              <a:rPr lang="fr-FR" baseline="0" dirty="0" err="1" smtClean="0"/>
              <a:t>until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photons per </a:t>
            </a:r>
            <a:r>
              <a:rPr lang="fr-FR" baseline="0" dirty="0" err="1" smtClean="0"/>
              <a:t>iteration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reached</a:t>
            </a:r>
            <a:r>
              <a:rPr lang="fr-FR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419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shot</a:t>
            </a:r>
            <a:r>
              <a:rPr lang="fr-FR" dirty="0" smtClean="0"/>
              <a:t> one ray per pixel,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obtain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aliased</a:t>
            </a:r>
            <a:r>
              <a:rPr lang="fr-FR" baseline="0" dirty="0" smtClean="0"/>
              <a:t> images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version of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implies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not converge to an exact solution.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remove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limitation,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minimum of impact on the computation time,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rebuild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hierarchy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a certain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iterations</a:t>
            </a:r>
            <a:r>
              <a:rPr lang="fr-FR" baseline="0" dirty="0" smtClean="0"/>
              <a:t>. So, new ray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camera are </a:t>
            </a:r>
            <a:r>
              <a:rPr lang="fr-FR" baseline="0" dirty="0" err="1" smtClean="0"/>
              <a:t>shot</a:t>
            </a:r>
            <a:r>
              <a:rPr lang="fr-FR" baseline="0" dirty="0" smtClean="0"/>
              <a:t>, and new </a:t>
            </a:r>
            <a:r>
              <a:rPr lang="fr-FR" baseline="0" dirty="0" err="1" smtClean="0"/>
              <a:t>hitpoints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stored</a:t>
            </a:r>
            <a:r>
              <a:rPr lang="fr-FR" baseline="0" dirty="0" smtClean="0"/>
              <a:t> in new </a:t>
            </a:r>
            <a:r>
              <a:rPr lang="fr-FR" baseline="0" dirty="0" err="1" smtClean="0"/>
              <a:t>kd-trees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06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the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test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interested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edge</a:t>
            </a:r>
            <a:r>
              <a:rPr lang="fr-FR" baseline="0" dirty="0" smtClean="0"/>
              <a:t> of the light source.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After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iteration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aliasing artefact.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After</a:t>
            </a:r>
            <a:r>
              <a:rPr lang="fr-FR" baseline="0" dirty="0" smtClean="0"/>
              <a:t> a first </a:t>
            </a:r>
            <a:r>
              <a:rPr lang="fr-FR" baseline="0" dirty="0" err="1" smtClean="0"/>
              <a:t>hierarchies</a:t>
            </a:r>
            <a:r>
              <a:rPr lang="fr-FR" baseline="0" dirty="0" smtClean="0"/>
              <a:t> update,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artefacts </a:t>
            </a:r>
            <a:r>
              <a:rPr lang="fr-FR" baseline="0" dirty="0" err="1" smtClean="0"/>
              <a:t>start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decrease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endParaRPr lang="fr-FR" baseline="0" dirty="0" smtClean="0"/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finally</a:t>
            </a:r>
            <a:r>
              <a:rPr lang="fr-FR" baseline="0" dirty="0" smtClean="0"/>
              <a:t>, the image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free of aliasing.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41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memory</a:t>
            </a:r>
            <a:r>
              <a:rPr lang="fr-FR" baseline="0" dirty="0" smtClean="0"/>
              <a:t> issue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solved</a:t>
            </a:r>
            <a:r>
              <a:rPr lang="fr-FR" baseline="0" dirty="0" smtClean="0"/>
              <a:t>. But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do more by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light </a:t>
            </a:r>
            <a:r>
              <a:rPr lang="fr-FR" baseline="0" dirty="0" err="1" smtClean="0"/>
              <a:t>paths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In the first version of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, lot of photons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do not </a:t>
            </a:r>
            <a:r>
              <a:rPr lang="fr-FR" baseline="0" dirty="0" err="1" smtClean="0"/>
              <a:t>contribute</a:t>
            </a:r>
            <a:r>
              <a:rPr lang="fr-FR" baseline="0" dirty="0" smtClean="0"/>
              <a:t> to the image are </a:t>
            </a:r>
            <a:r>
              <a:rPr lang="fr-FR" baseline="0" dirty="0" err="1" smtClean="0"/>
              <a:t>created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As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know </a:t>
            </a:r>
            <a:r>
              <a:rPr lang="fr-FR" baseline="0" dirty="0" err="1" smtClean="0"/>
              <a:t>directly</a:t>
            </a:r>
            <a:r>
              <a:rPr lang="fr-FR" baseline="0" dirty="0" smtClean="0"/>
              <a:t> if a light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contribute</a:t>
            </a:r>
            <a:r>
              <a:rPr lang="fr-FR" baseline="0" dirty="0" smtClean="0"/>
              <a:t> or not to the image,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mutate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contributive </a:t>
            </a:r>
            <a:r>
              <a:rPr lang="fr-FR" baseline="0" dirty="0" err="1" smtClean="0"/>
              <a:t>paths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metropolis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Here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proposed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Hachisuka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collegues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Our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allows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extend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 to volume </a:t>
            </a:r>
            <a:r>
              <a:rPr lang="fr-FR" baseline="0" dirty="0" err="1" smtClean="0"/>
              <a:t>rendering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More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paper</a:t>
            </a:r>
            <a:r>
              <a:rPr lang="fr-FR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630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Let me show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smtClean="0"/>
              <a:t>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Référence = 30 jours sur machine</a:t>
            </a:r>
            <a:r>
              <a:rPr lang="fr-FR" baseline="0" dirty="0" smtClean="0"/>
              <a:t> équivalente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478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6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This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is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the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outline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of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my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talk.</a:t>
            </a:r>
          </a:p>
          <a:p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First,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I’ll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introduce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the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problem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and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give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some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theroritical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backgrounds and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then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I’ll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present</a:t>
            </a:r>
            <a:r>
              <a:rPr lang="fr-FR" baseline="0" dirty="0" smtClean="0">
                <a:latin typeface="Arial" pitchFamily="34" charset="0"/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latin typeface="Arial" pitchFamily="34" charset="0"/>
                <a:ea typeface="ＭＳ Ｐゴシック" pitchFamily="34" charset="-128"/>
              </a:rPr>
              <a:t>you</a:t>
            </a:r>
            <a:r>
              <a:rPr lang="fr-FR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baseline="0" dirty="0" err="1" smtClean="0">
                <a:latin typeface="Arial" pitchFamily="34" charset="0"/>
                <a:ea typeface="ＭＳ Ｐゴシック" pitchFamily="34" charset="-128"/>
              </a:rPr>
              <a:t>some</a:t>
            </a:r>
            <a:r>
              <a:rPr lang="fr-FR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baseline="0" dirty="0" err="1" smtClean="0">
                <a:latin typeface="Arial" pitchFamily="34" charset="0"/>
                <a:ea typeface="ＭＳ Ｐゴシック" pitchFamily="34" charset="-128"/>
              </a:rPr>
              <a:t>related</a:t>
            </a:r>
            <a:r>
              <a:rPr lang="fr-FR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baseline="0" dirty="0" err="1" smtClean="0">
                <a:latin typeface="Arial" pitchFamily="34" charset="0"/>
                <a:ea typeface="ＭＳ Ｐゴシック" pitchFamily="34" charset="-128"/>
              </a:rPr>
              <a:t>works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In the part 3,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I’ll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detail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our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contributions and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our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method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Then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I’ll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show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you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some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results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obtained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with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our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method</a:t>
            </a:r>
            <a:endParaRPr lang="fr-FR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Finally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I’ll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conclude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my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presentation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by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opening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  new perspectives and future </a:t>
            </a:r>
            <a:r>
              <a:rPr lang="fr-FR" dirty="0" err="1" smtClean="0">
                <a:latin typeface="Arial" pitchFamily="34" charset="0"/>
                <a:ea typeface="ＭＳ Ｐゴシック" pitchFamily="34" charset="-128"/>
              </a:rPr>
              <a:t>works</a:t>
            </a:r>
            <a:r>
              <a:rPr lang="fr-FR" dirty="0" smtClean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06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conclude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talk.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3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render</a:t>
            </a:r>
            <a:r>
              <a:rPr lang="fr-FR" dirty="0" smtClean="0"/>
              <a:t> </a:t>
            </a:r>
            <a:r>
              <a:rPr lang="fr-FR" dirty="0" err="1" smtClean="0"/>
              <a:t>scenes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containing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participating</a:t>
            </a:r>
            <a:r>
              <a:rPr lang="fr-FR" baseline="0" dirty="0" smtClean="0"/>
              <a:t> media as </a:t>
            </a:r>
            <a:r>
              <a:rPr lang="fr-FR" baseline="0" dirty="0" err="1" smtClean="0"/>
              <a:t>smoke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the solution of Radiative Transfer Equation (RTE)</a:t>
            </a:r>
          </a:p>
          <a:p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represented</a:t>
            </a:r>
            <a:r>
              <a:rPr lang="fr-FR" baseline="0" dirty="0" smtClean="0"/>
              <a:t> a simple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light source, a surface, a camera and a </a:t>
            </a:r>
            <a:r>
              <a:rPr lang="fr-FR" baseline="0" dirty="0" err="1" smtClean="0"/>
              <a:t>smoke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The RTE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the radiance </a:t>
            </a:r>
            <a:r>
              <a:rPr lang="fr-FR" baseline="0" dirty="0" err="1" smtClean="0"/>
              <a:t>arriving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a point x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 direction w.</a:t>
            </a:r>
          </a:p>
          <a:p>
            <a:r>
              <a:rPr lang="fr-FR" baseline="0" dirty="0" smtClean="0"/>
              <a:t>This ray </a:t>
            </a:r>
            <a:r>
              <a:rPr lang="fr-FR" baseline="0" dirty="0" err="1" smtClean="0"/>
              <a:t>pass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the medium and </a:t>
            </a:r>
            <a:r>
              <a:rPr lang="fr-FR" baseline="0" dirty="0" err="1" smtClean="0"/>
              <a:t>intersects</a:t>
            </a:r>
            <a:r>
              <a:rPr lang="fr-FR" baseline="0" dirty="0" smtClean="0"/>
              <a:t> a surface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This intersection point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a hit point</a:t>
            </a:r>
          </a:p>
          <a:p>
            <a:r>
              <a:rPr lang="fr-FR" baseline="0" dirty="0" smtClean="0"/>
              <a:t>The second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of the RTE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attenuated</a:t>
            </a:r>
            <a:r>
              <a:rPr lang="fr-FR" baseline="0" dirty="0" smtClean="0"/>
              <a:t> radiance </a:t>
            </a:r>
            <a:r>
              <a:rPr lang="fr-FR" baseline="0" dirty="0" err="1" smtClean="0"/>
              <a:t>coming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hitpoint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attenuation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computed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thanks</a:t>
            </a:r>
            <a:r>
              <a:rPr lang="fr-FR" baseline="0" dirty="0" smtClean="0"/>
              <a:t> the transmittance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Tr.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happen</a:t>
            </a:r>
            <a:r>
              <a:rPr lang="fr-FR" baseline="0" dirty="0" smtClean="0"/>
              <a:t> in the medium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along</a:t>
            </a:r>
            <a:r>
              <a:rPr lang="fr-FR" baseline="0" dirty="0" smtClean="0"/>
              <a:t> the ray w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by the first </a:t>
            </a:r>
            <a:r>
              <a:rPr lang="fr-FR" baseline="0" dirty="0" err="1" smtClean="0"/>
              <a:t>integrand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…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computes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point x’ on w the </a:t>
            </a:r>
            <a:r>
              <a:rPr lang="fr-FR" baseline="0" dirty="0" err="1" smtClean="0"/>
              <a:t>incoming</a:t>
            </a:r>
            <a:r>
              <a:rPr lang="fr-FR" baseline="0" dirty="0" smtClean="0"/>
              <a:t> radiance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direction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x’ (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Li)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Li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sum</a:t>
            </a:r>
            <a:r>
              <a:rPr lang="fr-FR" baseline="0" dirty="0" smtClean="0"/>
              <a:t> of the single </a:t>
            </a:r>
            <a:r>
              <a:rPr lang="fr-FR" baseline="0" dirty="0" err="1" smtClean="0"/>
              <a:t>scattering</a:t>
            </a:r>
            <a:r>
              <a:rPr lang="fr-FR" baseline="0" dirty="0" smtClean="0"/>
              <a:t> radiance (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sources) and…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Indirect Radiance </a:t>
            </a:r>
            <a:r>
              <a:rPr lang="fr-FR" baseline="0" dirty="0" err="1" smtClean="0"/>
              <a:t>coming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surfaces and </a:t>
            </a:r>
            <a:r>
              <a:rPr lang="fr-FR" baseline="0" dirty="0" err="1" smtClean="0"/>
              <a:t>scattering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the medium </a:t>
            </a:r>
            <a:r>
              <a:rPr lang="fr-FR" baseline="0" dirty="0" err="1" smtClean="0"/>
              <a:t>itself</a:t>
            </a:r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2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Of</a:t>
            </a:r>
            <a:r>
              <a:rPr lang="fr-FR" baseline="0" dirty="0" smtClean="0"/>
              <a:t> course, lot of </a:t>
            </a:r>
            <a:r>
              <a:rPr lang="fr-FR" baseline="0" dirty="0" err="1" smtClean="0"/>
              <a:t>rendering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have been </a:t>
            </a:r>
            <a:r>
              <a:rPr lang="fr-FR" baseline="0" dirty="0" err="1" smtClean="0"/>
              <a:t>proposed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solve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RTE.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mention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, the Monte Carlo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accurate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unbiased</a:t>
            </a:r>
            <a:r>
              <a:rPr lang="fr-FR" baseline="0" dirty="0" smtClean="0"/>
              <a:t> but the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are time </a:t>
            </a:r>
            <a:r>
              <a:rPr lang="fr-FR" baseline="0" dirty="0" err="1" smtClean="0"/>
              <a:t>consuming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A solution to </a:t>
            </a:r>
            <a:r>
              <a:rPr lang="fr-FR" baseline="0" dirty="0" err="1" smtClean="0"/>
              <a:t>accelerate</a:t>
            </a:r>
            <a:r>
              <a:rPr lang="fr-FR" baseline="0" dirty="0" smtClean="0"/>
              <a:t> the computation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use Photon </a:t>
            </a:r>
            <a:r>
              <a:rPr lang="fr-FR" baseline="0" dirty="0" err="1" smtClean="0"/>
              <a:t>Mappin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biased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MC-PT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A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memory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to store </a:t>
            </a:r>
            <a:r>
              <a:rPr lang="fr-FR" baseline="0" dirty="0" err="1" smtClean="0"/>
              <a:t>particle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solve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use a progressive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, first </a:t>
            </a:r>
            <a:r>
              <a:rPr lang="fr-FR" baseline="0" dirty="0" err="1" smtClean="0"/>
              <a:t>proposed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Hachisuka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collegue</a:t>
            </a:r>
            <a:r>
              <a:rPr lang="fr-FR" baseline="0" dirty="0" smtClean="0"/>
              <a:t> in 2008 to </a:t>
            </a:r>
            <a:r>
              <a:rPr lang="fr-FR" baseline="0" dirty="0" err="1" smtClean="0"/>
              <a:t>render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participating</a:t>
            </a:r>
            <a:r>
              <a:rPr lang="fr-FR" baseline="0" dirty="0" smtClean="0"/>
              <a:t> media.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Other</a:t>
            </a:r>
            <a:r>
              <a:rPr lang="fr-FR" baseline="0" dirty="0" smtClean="0"/>
              <a:t> techniques have been </a:t>
            </a:r>
            <a:r>
              <a:rPr lang="fr-FR" baseline="0" dirty="0" err="1" smtClean="0"/>
              <a:t>proposed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are out of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topic</a:t>
            </a:r>
            <a:r>
              <a:rPr lang="fr-FR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92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choose</a:t>
            </a:r>
            <a:r>
              <a:rPr lang="fr-FR" dirty="0" smtClean="0"/>
              <a:t> to exploit the </a:t>
            </a:r>
            <a:r>
              <a:rPr lang="fr-FR" dirty="0" err="1" smtClean="0"/>
              <a:t>ability</a:t>
            </a:r>
            <a:r>
              <a:rPr lang="fr-FR" dirty="0" smtClean="0"/>
              <a:t> of</a:t>
            </a:r>
            <a:r>
              <a:rPr lang="fr-FR" baseline="0" dirty="0" smtClean="0"/>
              <a:t> the progressive </a:t>
            </a:r>
            <a:r>
              <a:rPr lang="fr-FR" baseline="0" dirty="0" err="1" smtClean="0"/>
              <a:t>particle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mapping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extend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in volume </a:t>
            </a:r>
            <a:r>
              <a:rPr lang="fr-FR" baseline="0" dirty="0" err="1" smtClean="0"/>
              <a:t>rendering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To do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store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beams</a:t>
            </a:r>
            <a:r>
              <a:rPr lang="fr-FR" baseline="0" dirty="0" smtClean="0"/>
              <a:t> and visible points in 2 </a:t>
            </a:r>
            <a:r>
              <a:rPr lang="fr-FR" baseline="0" dirty="0" err="1" smtClean="0"/>
              <a:t>Kd-trees</a:t>
            </a:r>
            <a:r>
              <a:rPr lang="fr-FR" baseline="0" dirty="0" smtClean="0"/>
              <a:t> structures.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I’ll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part of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talk.</a:t>
            </a:r>
          </a:p>
          <a:p>
            <a:endParaRPr lang="fr-FR" baseline="0" dirty="0" smtClean="0"/>
          </a:p>
          <a:p>
            <a:r>
              <a:rPr lang="fr-FR" dirty="0" smtClean="0"/>
              <a:t>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structure stores the </a:t>
            </a:r>
            <a:r>
              <a:rPr lang="fr-FR" baseline="0" dirty="0" err="1" smtClean="0"/>
              <a:t>visibility</a:t>
            </a:r>
            <a:r>
              <a:rPr lang="fr-FR" baseline="0" dirty="0" smtClean="0"/>
              <a:t> part of the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say</a:t>
            </a:r>
            <a:r>
              <a:rPr lang="fr-FR" baseline="0" dirty="0" smtClean="0"/>
              <a:t> the contributive part),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to guide the photon </a:t>
            </a:r>
            <a:r>
              <a:rPr lang="fr-FR" baseline="0" dirty="0" err="1" smtClean="0"/>
              <a:t>shooting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thanks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metropolis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The goal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handle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 light </a:t>
            </a:r>
            <a:r>
              <a:rPr lang="fr-FR" baseline="0" dirty="0" err="1" smtClean="0"/>
              <a:t>paths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quickly</a:t>
            </a:r>
            <a:r>
              <a:rPr lang="fr-FR" dirty="0" smtClean="0"/>
              <a:t> how </a:t>
            </a:r>
            <a:r>
              <a:rPr lang="fr-FR" dirty="0" err="1" smtClean="0"/>
              <a:t>works</a:t>
            </a:r>
            <a:r>
              <a:rPr lang="fr-FR" dirty="0" smtClean="0"/>
              <a:t> a photon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mapping</a:t>
            </a:r>
            <a:r>
              <a:rPr lang="fr-FR" baseline="0" dirty="0" smtClean="0"/>
              <a:t> technique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CLICK</a:t>
            </a:r>
          </a:p>
          <a:p>
            <a:r>
              <a:rPr lang="fr-FR" dirty="0" smtClean="0"/>
              <a:t>A</a:t>
            </a:r>
            <a:r>
              <a:rPr lang="fr-FR" baseline="0" dirty="0" smtClean="0"/>
              <a:t> photon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particle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shot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light sources, and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bounce</a:t>
            </a:r>
            <a:r>
              <a:rPr lang="fr-FR" baseline="0" dirty="0" smtClean="0"/>
              <a:t> on surface or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the volume. </a:t>
            </a:r>
          </a:p>
          <a:p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</a:t>
            </a:r>
            <a:r>
              <a:rPr lang="fr-FR" baseline="0" dirty="0" smtClean="0"/>
              <a:t> a part of the power of the sources.</a:t>
            </a:r>
          </a:p>
          <a:p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stored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photon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rendering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In case of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scenes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huge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render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noisyless</a:t>
            </a:r>
            <a:r>
              <a:rPr lang="fr-FR" baseline="0" dirty="0" smtClean="0"/>
              <a:t> images. </a:t>
            </a:r>
            <a:r>
              <a:rPr lang="fr-FR" baseline="0" dirty="0" err="1" smtClean="0"/>
              <a:t>Unfortunately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impossible to store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photons in memory.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remove</a:t>
            </a:r>
            <a:r>
              <a:rPr lang="fr-FR" baseline="0" dirty="0" smtClean="0"/>
              <a:t> the memory issue, progressive </a:t>
            </a:r>
            <a:r>
              <a:rPr lang="fr-FR" baseline="0" dirty="0" err="1" smtClean="0"/>
              <a:t>approaches</a:t>
            </a:r>
            <a:r>
              <a:rPr lang="fr-FR" baseline="0" dirty="0" smtClean="0"/>
              <a:t> shoot photons batch and made multiple </a:t>
            </a:r>
            <a:r>
              <a:rPr lang="fr-FR" baseline="0" dirty="0" err="1" smtClean="0"/>
              <a:t>iterations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decrease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bias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remove</a:t>
            </a:r>
            <a:r>
              <a:rPr lang="fr-FR" baseline="0" dirty="0" smtClean="0"/>
              <a:t> noise. </a:t>
            </a:r>
          </a:p>
          <a:p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techniques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photons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1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2011,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Knaus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collegue</a:t>
            </a:r>
            <a:r>
              <a:rPr lang="fr-FR" baseline="0" dirty="0" smtClean="0"/>
              <a:t> propose a </a:t>
            </a:r>
            <a:r>
              <a:rPr lang="fr-FR" baseline="0" dirty="0" err="1" smtClean="0"/>
              <a:t>probabistic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render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participating</a:t>
            </a:r>
            <a:r>
              <a:rPr lang="fr-FR" baseline="0" dirty="0" smtClean="0"/>
              <a:t> media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progressive photon </a:t>
            </a:r>
            <a:r>
              <a:rPr lang="fr-FR" baseline="0" dirty="0" err="1" smtClean="0"/>
              <a:t>mapping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compute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thanks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classical</a:t>
            </a:r>
            <a:r>
              <a:rPr lang="fr-FR" baseline="0" dirty="0" smtClean="0"/>
              <a:t> photon </a:t>
            </a:r>
            <a:r>
              <a:rPr lang="fr-FR" baseline="0" dirty="0" err="1" smtClean="0"/>
              <a:t>mapping</a:t>
            </a:r>
            <a:r>
              <a:rPr lang="fr-FR" baseline="0" dirty="0" smtClean="0"/>
              <a:t> technique, lot of </a:t>
            </a:r>
            <a:r>
              <a:rPr lang="fr-FR" baseline="0" dirty="0" err="1" smtClean="0"/>
              <a:t>noisy</a:t>
            </a:r>
            <a:r>
              <a:rPr lang="fr-FR" baseline="0" dirty="0" smtClean="0"/>
              <a:t> images and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biaseless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noisyless</a:t>
            </a:r>
            <a:r>
              <a:rPr lang="fr-FR" baseline="0" dirty="0" smtClean="0"/>
              <a:t> final image.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24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Another</a:t>
            </a:r>
            <a:r>
              <a:rPr lang="fr-FR" baseline="0" dirty="0" smtClean="0"/>
              <a:t> optimisation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proposed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Jarosz</a:t>
            </a:r>
            <a:r>
              <a:rPr lang="fr-FR" baseline="0" dirty="0" smtClean="0"/>
              <a:t> &amp; al. In 2011. </a:t>
            </a:r>
            <a:r>
              <a:rPr lang="fr-FR" baseline="0" dirty="0" err="1" smtClean="0"/>
              <a:t>Despite</a:t>
            </a:r>
            <a:r>
              <a:rPr lang="fr-FR" baseline="0" dirty="0" smtClean="0"/>
              <a:t> to use photons,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store the </a:t>
            </a:r>
            <a:r>
              <a:rPr lang="fr-FR" baseline="0" dirty="0" err="1" smtClean="0"/>
              <a:t>complete</a:t>
            </a:r>
            <a:r>
              <a:rPr lang="fr-FR" baseline="0" dirty="0" smtClean="0"/>
              <a:t> contribution of the light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the medium and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particles</a:t>
            </a:r>
            <a:r>
              <a:rPr lang="fr-FR" baseline="0" dirty="0" smtClean="0"/>
              <a:t> PHOTON BEAMS.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This state of the art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good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due to the </a:t>
            </a:r>
            <a:r>
              <a:rPr lang="fr-FR" baseline="0" dirty="0" err="1" smtClean="0"/>
              <a:t>fact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cover</a:t>
            </a:r>
            <a:r>
              <a:rPr lang="fr-FR" baseline="0" dirty="0" smtClean="0"/>
              <a:t> the volume.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Despite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proceeds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differently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First,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created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camera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call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VIEW BEAMS.</a:t>
            </a:r>
          </a:p>
          <a:p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photon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allows</a:t>
            </a:r>
            <a:r>
              <a:rPr lang="fr-FR" baseline="0" dirty="0" smtClean="0"/>
              <a:t> us to </a:t>
            </a:r>
            <a:r>
              <a:rPr lang="fr-FR" baseline="0" dirty="0" err="1" smtClean="0"/>
              <a:t>send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photons per </a:t>
            </a:r>
            <a:r>
              <a:rPr lang="fr-FR" baseline="0" dirty="0" err="1" smtClean="0"/>
              <a:t>iterations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Moreover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photon </a:t>
            </a:r>
            <a:r>
              <a:rPr lang="fr-FR" baseline="0" dirty="0" err="1" smtClean="0"/>
              <a:t>beams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23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 how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proceeds</a:t>
            </a:r>
            <a:r>
              <a:rPr lang="fr-FR" dirty="0" smtClean="0"/>
              <a:t>. Go back to the initial progressive photon </a:t>
            </a:r>
            <a:r>
              <a:rPr lang="fr-FR" dirty="0" err="1" smtClean="0"/>
              <a:t>mapping</a:t>
            </a:r>
            <a:r>
              <a:rPr lang="fr-FR" dirty="0" smtClean="0"/>
              <a:t> pipeline.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remove</a:t>
            </a:r>
            <a:r>
              <a:rPr lang="fr-FR" dirty="0" smtClean="0"/>
              <a:t> the photon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storage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CLICK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ABF8-E9F3-4966-99AE-5556AEB4A8C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7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eGo/S2012/PowerPoint:Keynote/S2012%20PPT:KEY/PP_Files/PP_03_Footer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eGo/S2012/PowerPoint:Keynote/S2012%20PPT:KEY/PP_Files/PP_04_Header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eGo/S2012/PowerPoint:Keynote/S2012%20PPT:KEY/PP_Files/PP_04_Header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2371"/>
            <a:ext cx="3600400" cy="9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cxnSp>
        <p:nvCxnSpPr>
          <p:cNvPr id="7" name="Connecteur droit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87972"/>
              </a:solidFill>
            </a:endParaRPr>
          </a:p>
        </p:txBody>
      </p:sp>
      <p:pic>
        <p:nvPicPr>
          <p:cNvPr id="5" name="PP_03_Footer.jpg" descr="/Volumes/eGo/S2012/PowerPoint:Keynote/S2012 PPT:KEY/PP_Files/PP_03_Foot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5715000"/>
            <a:ext cx="91440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1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87972"/>
              </a:solidFill>
            </a:endParaRPr>
          </a:p>
        </p:txBody>
      </p:sp>
      <p:pic>
        <p:nvPicPr>
          <p:cNvPr id="5" name="PP_04_Header.jpg" descr="/Volumes/eGo/S2012/PowerPoint:Keynote/S2012 PPT:KEY/PP_Files/PP_04_Head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70000"/>
            <a:ext cx="8509000" cy="5207000"/>
          </a:xfrm>
          <a:prstGeom prst="rect">
            <a:avLst/>
          </a:prstGeom>
        </p:spPr>
        <p:txBody>
          <a:bodyPr lIns="128016" tIns="64008" rIns="128016" bIns="64008"/>
          <a:lstStyle>
            <a:lvl1pPr eaLnBrk="1" hangingPunct="1">
              <a:spcBef>
                <a:spcPts val="280"/>
              </a:spcBef>
              <a:spcAft>
                <a:spcPts val="28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Sub bullets look like this</a:t>
            </a:r>
            <a:endParaRPr lang="en-US" sz="25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91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87972"/>
              </a:solidFill>
            </a:endParaRPr>
          </a:p>
        </p:txBody>
      </p:sp>
      <p:pic>
        <p:nvPicPr>
          <p:cNvPr id="6" name="PP_04_Header.jpg" descr="/Volumes/eGo/S2012/PowerPoint:Keynote/S2012 PPT:KEY/PP_Files/PP_04_Head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594" y="1241969"/>
            <a:ext cx="4129485" cy="5109103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lvl1pPr eaLnBrk="1" hangingPunct="1">
              <a:spcBef>
                <a:spcPts val="280"/>
              </a:spcBef>
              <a:spcAft>
                <a:spcPts val="280"/>
              </a:spcAft>
              <a:buClr>
                <a:schemeClr val="accent6"/>
              </a:buClr>
              <a:buFont typeface="Wingdings" charset="0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9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subtitle is 21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9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Bullets are </a:t>
            </a:r>
            <a:r>
              <a:rPr lang="en-US" sz="29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blue</a:t>
            </a:r>
            <a:endParaRPr lang="en-US" sz="29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9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9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slide is designed for text on the left and graphic on the right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54563" y="1271073"/>
            <a:ext cx="4131469" cy="5069417"/>
          </a:xfrm>
          <a:prstGeom prst="rect">
            <a:avLst/>
          </a:prstGeom>
        </p:spPr>
        <p:txBody>
          <a:bodyPr lIns="128016" tIns="64008" rIns="128016" bIns="64008"/>
          <a:lstStyle/>
          <a:p>
            <a:pPr eaLnBrk="1" hangingPunct="1">
              <a:buFontTx/>
              <a:buNone/>
              <a:defRPr/>
            </a:pPr>
            <a:endParaRPr lang="en-US" sz="31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57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cxnSp>
        <p:nvCxnSpPr>
          <p:cNvPr id="7" name="Connecteur droit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5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Picture 2" descr="C:\Users\mribardi\Desktop\VDPVPT\pics\cg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8733"/>
            <a:ext cx="1296144" cy="3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localhost/Volumes/eGo/S2012/PowerPoint:Keynote/S2012%20PPT:KEY/PP_Files/PP_04_Header.jpg" TargetMode="Externa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Visibility-driven</a:t>
            </a:r>
            <a:r>
              <a:rPr lang="fr-FR" dirty="0" smtClean="0"/>
              <a:t> progressive volume photon </a:t>
            </a:r>
            <a:r>
              <a:rPr lang="fr-FR" dirty="0" err="1" smtClean="0"/>
              <a:t>tracing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Image 6" descr="logoFRVSens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357958"/>
            <a:ext cx="1428657" cy="357165"/>
          </a:xfrm>
          <a:prstGeom prst="rect">
            <a:avLst/>
          </a:prstGeom>
        </p:spPr>
      </p:pic>
      <p:pic>
        <p:nvPicPr>
          <p:cNvPr id="9" name="Image 8" descr="logoiris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00166" y="6357958"/>
            <a:ext cx="1500198" cy="349026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baseline="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_04_Header.jpg" descr="/Volumes/eGo/S2012/PowerPoint:Keynote/S2012 PPT:KEY/PP_Files/PP_04_Header.jpg"/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369094" y="379929"/>
            <a:ext cx="7931548" cy="53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13" tIns="51206" rIns="102413" bIns="512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41313"/>
                </a:solidFill>
                <a:effectLst>
                  <a:outerShdw blurRad="50800" dist="38100" dir="2700000" algn="tl" rotWithShape="0">
                    <a:srgbClr val="FFFFFE">
                      <a:alpha val="43000"/>
                    </a:srgbClr>
                  </a:outerShdw>
                </a:effectLst>
                <a:latin typeface="Arial Bold" charset="0"/>
              </a:rPr>
              <a:t>Edit this text to create a Heading</a:t>
            </a:r>
          </a:p>
        </p:txBody>
      </p:sp>
      <p:sp>
        <p:nvSpPr>
          <p:cNvPr id="4" name="Rectangle 3"/>
          <p:cNvSpPr txBox="1">
            <a:spLocks noChangeArrowheads="1"/>
          </p:cNvSpPr>
          <p:nvPr userDrawn="1"/>
        </p:nvSpPr>
        <p:spPr>
          <a:xfrm>
            <a:off x="349250" y="1270000"/>
            <a:ext cx="8509000" cy="5207000"/>
          </a:xfrm>
          <a:prstGeom prst="rect">
            <a:avLst/>
          </a:prstGeom>
        </p:spPr>
        <p:txBody>
          <a:bodyPr lIns="128016" tIns="64008" rIns="128016" bIns="64008"/>
          <a:lstStyle>
            <a:lvl1pPr marL="273050" indent="-273050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Char char="•"/>
              <a:defRPr sz="25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593725" indent="-228600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Font typeface="Arial" charset="0"/>
              <a:buChar char="–"/>
              <a:defRPr sz="21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</a:defRPr>
            </a:lvl2pPr>
            <a:lvl3pPr marL="914400" indent="-182563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Char char="•"/>
              <a:defRPr sz="17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</a:defRPr>
            </a:lvl3pPr>
            <a:lvl4pPr marL="1279525" indent="-182563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</a:defRPr>
            </a:lvl4pPr>
            <a:lvl5pPr marL="1644650" indent="-182563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Font typeface="Arial" charset="0"/>
              <a:buChar char="›"/>
              <a:defRPr sz="16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</a:defRPr>
            </a:lvl5pPr>
            <a:lvl6pPr marL="2011680" indent="-182880" algn="l" rtl="0" fontAlgn="base">
              <a:lnSpc>
                <a:spcPct val="110000"/>
              </a:lnSpc>
              <a:spcBef>
                <a:spcPts val="480"/>
              </a:spcBef>
              <a:spcAft>
                <a:spcPts val="480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16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6pPr>
            <a:lvl7pPr marL="2377440" indent="-182880" algn="l" rtl="0" fontAlgn="base">
              <a:lnSpc>
                <a:spcPct val="110000"/>
              </a:lnSpc>
              <a:spcBef>
                <a:spcPts val="480"/>
              </a:spcBef>
              <a:spcAft>
                <a:spcPts val="480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16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7pPr>
            <a:lvl8pPr marL="2743200" indent="-182880" algn="l" rtl="0" fontAlgn="base">
              <a:lnSpc>
                <a:spcPct val="110000"/>
              </a:lnSpc>
              <a:spcBef>
                <a:spcPts val="480"/>
              </a:spcBef>
              <a:spcAft>
                <a:spcPts val="480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16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8pPr>
            <a:lvl9pPr marL="3108960" indent="-182880" algn="l" rtl="0" fontAlgn="base">
              <a:lnSpc>
                <a:spcPct val="110000"/>
              </a:lnSpc>
              <a:spcBef>
                <a:spcPts val="480"/>
              </a:spcBef>
              <a:spcAft>
                <a:spcPts val="480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16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ts val="280"/>
              </a:spcBef>
              <a:spcAft>
                <a:spcPts val="280"/>
              </a:spcAft>
              <a:buClr>
                <a:srgbClr val="D84820"/>
              </a:buClr>
              <a:buFont typeface="Wingdings" pitchFamily="-112" charset="2"/>
              <a:buChar char="§"/>
              <a:defRPr/>
            </a:pPr>
            <a:r>
              <a:rPr lang="en-US" sz="2800" smtClean="0">
                <a:solidFill>
                  <a:srgbClr val="787972"/>
                </a:solidFill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80"/>
              </a:spcBef>
              <a:spcAft>
                <a:spcPts val="280"/>
              </a:spcAft>
              <a:buClr>
                <a:srgbClr val="D84820"/>
              </a:buClr>
              <a:buFont typeface="Wingdings" pitchFamily="-112" charset="2"/>
              <a:buChar char="§"/>
              <a:defRPr/>
            </a:pPr>
            <a:r>
              <a:rPr lang="en-US" sz="2800" smtClean="0">
                <a:solidFill>
                  <a:srgbClr val="787972"/>
                </a:solidFill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80"/>
              </a:spcBef>
              <a:spcAft>
                <a:spcPts val="280"/>
              </a:spcAft>
              <a:buClr>
                <a:srgbClr val="D84820"/>
              </a:buClr>
              <a:buFont typeface="Wingdings" pitchFamily="-112" charset="2"/>
              <a:buChar char="§"/>
              <a:defRPr/>
            </a:pPr>
            <a:r>
              <a:rPr lang="en-US" sz="2800" smtClean="0">
                <a:solidFill>
                  <a:srgbClr val="787972"/>
                </a:solidFill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80"/>
              </a:spcBef>
              <a:spcAft>
                <a:spcPts val="280"/>
              </a:spcAft>
              <a:buClr>
                <a:srgbClr val="D84820"/>
              </a:buClr>
              <a:buFont typeface="Wingdings" pitchFamily="-112" charset="2"/>
              <a:buChar char="§"/>
              <a:defRPr/>
            </a:pPr>
            <a:r>
              <a:rPr lang="en-US" sz="2800" smtClean="0">
                <a:solidFill>
                  <a:srgbClr val="787972"/>
                </a:solidFill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Clr>
                <a:srgbClr val="D84820"/>
              </a:buClr>
              <a:buFont typeface="Wingdings" pitchFamily="-112" charset="2"/>
              <a:buChar char="§"/>
              <a:defRPr/>
            </a:pPr>
            <a:r>
              <a:rPr lang="en-US" sz="2400" smtClean="0">
                <a:solidFill>
                  <a:srgbClr val="787972"/>
                </a:solidFill>
                <a:ea typeface="ＭＳ Ｐゴシック" pitchFamily="-112" charset="-128"/>
              </a:rPr>
              <a:t>Sub bullets look like this</a:t>
            </a:r>
            <a:endParaRPr lang="en-US" sz="2500" dirty="0" smtClean="0">
              <a:solidFill>
                <a:srgbClr val="78797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823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2"/>
          </a:solidFill>
          <a:effectLst/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512064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-108" charset="0"/>
        </a:defRPr>
      </a:lvl6pPr>
      <a:lvl7pPr marL="1024128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-108" charset="0"/>
        </a:defRPr>
      </a:lvl7pPr>
      <a:lvl8pPr marL="1536192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-108" charset="0"/>
        </a:defRPr>
      </a:lvl8pPr>
      <a:lvl9pPr marL="2048256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-108" charset="0"/>
        </a:defRPr>
      </a:lvl9pPr>
    </p:titleStyle>
    <p:bodyStyle>
      <a:lvl1pPr marL="382270" indent="-382270" algn="l" rtl="0" eaLnBrk="0" fontAlgn="base" hangingPunct="0">
        <a:lnSpc>
          <a:spcPct val="110000"/>
        </a:lnSpc>
        <a:spcBef>
          <a:spcPts val="665"/>
        </a:spcBef>
        <a:spcAft>
          <a:spcPts val="665"/>
        </a:spcAft>
        <a:buClr>
          <a:schemeClr val="accent6"/>
        </a:buClr>
        <a:buSzPct val="110000"/>
        <a:buChar char="•"/>
        <a:defRPr sz="3500">
          <a:solidFill>
            <a:schemeClr val="tx1"/>
          </a:solidFill>
          <a:effectLst/>
          <a:latin typeface="+mn-lt"/>
          <a:ea typeface="ＭＳ Ｐゴシック" pitchFamily="-108" charset="-128"/>
          <a:cs typeface="ＭＳ Ｐゴシック" pitchFamily="-108" charset="-128"/>
        </a:defRPr>
      </a:lvl1pPr>
      <a:lvl2pPr marL="831215" indent="-320040" algn="l" rtl="0" eaLnBrk="0" fontAlgn="base" hangingPunct="0">
        <a:lnSpc>
          <a:spcPct val="110000"/>
        </a:lnSpc>
        <a:spcBef>
          <a:spcPts val="665"/>
        </a:spcBef>
        <a:spcAft>
          <a:spcPts val="665"/>
        </a:spcAft>
        <a:buClr>
          <a:schemeClr val="accent6"/>
        </a:buClr>
        <a:buSzPct val="110000"/>
        <a:buFont typeface="Arial" charset="0"/>
        <a:buChar char="–"/>
        <a:defRPr sz="2900">
          <a:solidFill>
            <a:schemeClr val="tx1"/>
          </a:solidFill>
          <a:effectLst/>
          <a:latin typeface="+mn-lt"/>
          <a:ea typeface="ＭＳ Ｐゴシック" pitchFamily="-108" charset="-128"/>
        </a:defRPr>
      </a:lvl2pPr>
      <a:lvl3pPr marL="1280160" indent="-255588" algn="l" rtl="0" eaLnBrk="0" fontAlgn="base" hangingPunct="0">
        <a:lnSpc>
          <a:spcPct val="110000"/>
        </a:lnSpc>
        <a:spcBef>
          <a:spcPts val="665"/>
        </a:spcBef>
        <a:spcAft>
          <a:spcPts val="665"/>
        </a:spcAft>
        <a:buClr>
          <a:schemeClr val="accent6"/>
        </a:buClr>
        <a:buSzPct val="110000"/>
        <a:buChar char="•"/>
        <a:defRPr sz="2400">
          <a:solidFill>
            <a:schemeClr val="tx1"/>
          </a:solidFill>
          <a:effectLst/>
          <a:latin typeface="+mn-lt"/>
          <a:ea typeface="ＭＳ Ｐゴシック" pitchFamily="-108" charset="-128"/>
        </a:defRPr>
      </a:lvl3pPr>
      <a:lvl4pPr marL="1791335" indent="-255588" algn="l" rtl="0" eaLnBrk="0" fontAlgn="base" hangingPunct="0">
        <a:lnSpc>
          <a:spcPct val="110000"/>
        </a:lnSpc>
        <a:spcBef>
          <a:spcPts val="665"/>
        </a:spcBef>
        <a:spcAft>
          <a:spcPts val="665"/>
        </a:spcAft>
        <a:buClr>
          <a:schemeClr val="accent6"/>
        </a:buClr>
        <a:buSzPct val="110000"/>
        <a:buFont typeface="Arial" charset="0"/>
        <a:buChar char="–"/>
        <a:defRPr sz="2200">
          <a:solidFill>
            <a:schemeClr val="tx1"/>
          </a:solidFill>
          <a:effectLst/>
          <a:latin typeface="+mn-lt"/>
          <a:ea typeface="ＭＳ Ｐゴシック" pitchFamily="-108" charset="-128"/>
        </a:defRPr>
      </a:lvl4pPr>
      <a:lvl5pPr marL="2302510" indent="-255588" algn="l" rtl="0" eaLnBrk="0" fontAlgn="base" hangingPunct="0">
        <a:lnSpc>
          <a:spcPct val="110000"/>
        </a:lnSpc>
        <a:spcBef>
          <a:spcPts val="665"/>
        </a:spcBef>
        <a:spcAft>
          <a:spcPts val="665"/>
        </a:spcAft>
        <a:buClr>
          <a:schemeClr val="accent6"/>
        </a:buClr>
        <a:buSzPct val="110000"/>
        <a:buFont typeface="Arial" charset="0"/>
        <a:buChar char="›"/>
        <a:defRPr sz="2200">
          <a:solidFill>
            <a:schemeClr val="tx1"/>
          </a:solidFill>
          <a:effectLst/>
          <a:latin typeface="+mn-lt"/>
          <a:ea typeface="ＭＳ Ｐゴシック" pitchFamily="-108" charset="-128"/>
        </a:defRPr>
      </a:lvl5pPr>
      <a:lvl6pPr marL="2816352" indent="-256032" algn="l" rtl="0" fontAlgn="base">
        <a:lnSpc>
          <a:spcPct val="110000"/>
        </a:lnSpc>
        <a:spcBef>
          <a:spcPts val="672"/>
        </a:spcBef>
        <a:spcAft>
          <a:spcPts val="672"/>
        </a:spcAft>
        <a:buClr>
          <a:schemeClr val="accent2"/>
        </a:buClr>
        <a:buSzPct val="110000"/>
        <a:buFont typeface="Arial" pitchFamily="-108" charset="0"/>
        <a:buChar char="›"/>
        <a:defRPr sz="2200">
          <a:solidFill>
            <a:schemeClr val="tx2"/>
          </a:solidFill>
          <a:latin typeface="+mn-lt"/>
          <a:ea typeface="ＭＳ Ｐゴシック" pitchFamily="-108" charset="-128"/>
        </a:defRPr>
      </a:lvl6pPr>
      <a:lvl7pPr marL="3328416" indent="-256032" algn="l" rtl="0" fontAlgn="base">
        <a:lnSpc>
          <a:spcPct val="110000"/>
        </a:lnSpc>
        <a:spcBef>
          <a:spcPts val="672"/>
        </a:spcBef>
        <a:spcAft>
          <a:spcPts val="672"/>
        </a:spcAft>
        <a:buClr>
          <a:schemeClr val="accent2"/>
        </a:buClr>
        <a:buSzPct val="110000"/>
        <a:buFont typeface="Arial" pitchFamily="-108" charset="0"/>
        <a:buChar char="›"/>
        <a:defRPr sz="2200">
          <a:solidFill>
            <a:schemeClr val="tx2"/>
          </a:solidFill>
          <a:latin typeface="+mn-lt"/>
          <a:ea typeface="ＭＳ Ｐゴシック" pitchFamily="-108" charset="-128"/>
        </a:defRPr>
      </a:lvl7pPr>
      <a:lvl8pPr marL="3840480" indent="-256032" algn="l" rtl="0" fontAlgn="base">
        <a:lnSpc>
          <a:spcPct val="110000"/>
        </a:lnSpc>
        <a:spcBef>
          <a:spcPts val="672"/>
        </a:spcBef>
        <a:spcAft>
          <a:spcPts val="672"/>
        </a:spcAft>
        <a:buClr>
          <a:schemeClr val="accent2"/>
        </a:buClr>
        <a:buSzPct val="110000"/>
        <a:buFont typeface="Arial" pitchFamily="-108" charset="0"/>
        <a:buChar char="›"/>
        <a:defRPr sz="2200">
          <a:solidFill>
            <a:schemeClr val="tx2"/>
          </a:solidFill>
          <a:latin typeface="+mn-lt"/>
          <a:ea typeface="ＭＳ Ｐゴシック" pitchFamily="-108" charset="-128"/>
        </a:defRPr>
      </a:lvl8pPr>
      <a:lvl9pPr marL="4352544" indent="-256032" algn="l" rtl="0" fontAlgn="base">
        <a:lnSpc>
          <a:spcPct val="110000"/>
        </a:lnSpc>
        <a:spcBef>
          <a:spcPts val="672"/>
        </a:spcBef>
        <a:spcAft>
          <a:spcPts val="672"/>
        </a:spcAft>
        <a:buClr>
          <a:schemeClr val="accent2"/>
        </a:buClr>
        <a:buSzPct val="110000"/>
        <a:buFont typeface="Arial" pitchFamily="-108" charset="0"/>
        <a:buChar char="›"/>
        <a:defRPr sz="22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64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28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56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84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448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512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42951"/>
            <a:ext cx="7772400" cy="1470025"/>
          </a:xfrm>
        </p:spPr>
        <p:txBody>
          <a:bodyPr/>
          <a:lstStyle/>
          <a:p>
            <a:r>
              <a:rPr lang="en-US" dirty="0" smtClean="0"/>
              <a:t>Visibility-driven</a:t>
            </a:r>
            <a:r>
              <a:rPr lang="fr-FR" dirty="0" smtClean="0"/>
              <a:t> </a:t>
            </a:r>
            <a:r>
              <a:rPr lang="fr-FR" dirty="0"/>
              <a:t>progressive volume photon </a:t>
            </a:r>
            <a:r>
              <a:rPr lang="fr-FR" dirty="0" err="1"/>
              <a:t>tracing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				</a:t>
            </a:r>
            <a:r>
              <a:rPr lang="en-US" sz="2000" dirty="0"/>
              <a:t>	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11375"/>
              </p:ext>
            </p:extLst>
          </p:nvPr>
        </p:nvGraphicFramePr>
        <p:xfrm>
          <a:off x="323527" y="3562216"/>
          <a:ext cx="864096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026"/>
                <a:gridCol w="1826545"/>
                <a:gridCol w="1405034"/>
                <a:gridCol w="1194280"/>
                <a:gridCol w="1650916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C. Collin (1)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M. </a:t>
                      </a:r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Ribardière</a:t>
                      </a:r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UcPeriod"/>
                      </a:pPr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Gruson</a:t>
                      </a:r>
                      <a:endParaRPr lang="en-US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</a:t>
                      </a:r>
                      <a:endParaRPr lang="fr-FR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R. </a:t>
                      </a:r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Cozot</a:t>
                      </a:r>
                      <a:endParaRPr lang="en-US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</a:t>
                      </a:r>
                      <a:endParaRPr lang="fr-FR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K. </a:t>
                      </a:r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Bouatouch</a:t>
                      </a:r>
                      <a:endParaRPr lang="en-US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</a:t>
                      </a:r>
                      <a:endParaRPr lang="fr-FR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S. </a:t>
                      </a:r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Pattanaik</a:t>
                      </a:r>
                      <a:endParaRPr lang="en-US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(1)</a:t>
                      </a:r>
                      <a:endParaRPr lang="fr-FR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0" y="52441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arenBoth"/>
            </a:pPr>
            <a:r>
              <a:rPr lang="en-US" sz="16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</a:t>
            </a:r>
            <a:r>
              <a:rPr lang="en-US" sz="16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Central Florida</a:t>
            </a:r>
            <a:r>
              <a:rPr lang="en-US" sz="16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Orlando,  USA</a:t>
            </a:r>
          </a:p>
          <a:p>
            <a:pPr marL="457200" indent="-457200" algn="l">
              <a:buAutoNum type="arabicParenBoth"/>
            </a:pPr>
            <a:r>
              <a:rPr lang="fr-FR" sz="16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IRISA, </a:t>
            </a:r>
            <a:r>
              <a:rPr lang="fr-FR" sz="16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</a:t>
            </a:r>
            <a:r>
              <a:rPr lang="fr-FR" sz="16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Rennes 1</a:t>
            </a:r>
            <a:r>
              <a:rPr lang="fr-FR" sz="16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Rennes, </a:t>
            </a:r>
            <a:r>
              <a:rPr lang="fr-FR" sz="16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France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66935" y="4509120"/>
            <a:ext cx="77724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Hannover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12</a:t>
            </a:r>
            <a:r>
              <a:rPr lang="en-US" sz="20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2013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photon </a:t>
            </a:r>
            <a:r>
              <a:rPr lang="fr-FR" dirty="0" err="1" smtClean="0"/>
              <a:t>tracing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sp>
        <p:nvSpPr>
          <p:cNvPr id="18" name="Rounded Rectangle 17"/>
          <p:cNvSpPr/>
          <p:nvPr/>
        </p:nvSpPr>
        <p:spPr>
          <a:xfrm>
            <a:off x="5035081" y="3498262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Compute photon contribution</a:t>
            </a:r>
            <a:endParaRPr lang="fr-FR" dirty="0"/>
          </a:p>
        </p:txBody>
      </p:sp>
      <p:sp>
        <p:nvSpPr>
          <p:cNvPr id="19" name="Rounded Rectangle 23"/>
          <p:cNvSpPr/>
          <p:nvPr/>
        </p:nvSpPr>
        <p:spPr>
          <a:xfrm>
            <a:off x="2586809" y="3453020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Shoot photon</a:t>
            </a:r>
            <a:endParaRPr lang="fr-FR" dirty="0"/>
          </a:p>
        </p:txBody>
      </p:sp>
      <p:sp>
        <p:nvSpPr>
          <p:cNvPr id="20" name="Rounded Rectangle 25"/>
          <p:cNvSpPr/>
          <p:nvPr/>
        </p:nvSpPr>
        <p:spPr>
          <a:xfrm>
            <a:off x="7555361" y="3453020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Update final image</a:t>
            </a:r>
            <a:endParaRPr lang="fr-FR" dirty="0"/>
          </a:p>
        </p:txBody>
      </p:sp>
      <p:sp>
        <p:nvSpPr>
          <p:cNvPr id="21" name="U-Turn Arrow 10"/>
          <p:cNvSpPr/>
          <p:nvPr/>
        </p:nvSpPr>
        <p:spPr>
          <a:xfrm flipH="1">
            <a:off x="3078502" y="2880149"/>
            <a:ext cx="2789642" cy="4966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U-Turn Arrow 27"/>
          <p:cNvSpPr/>
          <p:nvPr/>
        </p:nvSpPr>
        <p:spPr>
          <a:xfrm rot="10800000">
            <a:off x="3203846" y="4520390"/>
            <a:ext cx="5328591" cy="63680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TextBox 28"/>
          <p:cNvSpPr txBox="1"/>
          <p:nvPr/>
        </p:nvSpPr>
        <p:spPr>
          <a:xfrm>
            <a:off x="3762927" y="2262393"/>
            <a:ext cx="152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Number of photons</a:t>
            </a:r>
            <a:endParaRPr lang="fr-FR" dirty="0"/>
          </a:p>
        </p:txBody>
      </p:sp>
      <p:sp>
        <p:nvSpPr>
          <p:cNvPr id="24" name="TextBox 29"/>
          <p:cNvSpPr txBox="1"/>
          <p:nvPr/>
        </p:nvSpPr>
        <p:spPr>
          <a:xfrm>
            <a:off x="4716016" y="5229200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iterations</a:t>
            </a:r>
            <a:endParaRPr lang="fr-FR" dirty="0"/>
          </a:p>
        </p:txBody>
      </p:sp>
      <p:sp>
        <p:nvSpPr>
          <p:cNvPr id="25" name="Right Arrow 15"/>
          <p:cNvSpPr/>
          <p:nvPr/>
        </p:nvSpPr>
        <p:spPr>
          <a:xfrm>
            <a:off x="4157872" y="3843545"/>
            <a:ext cx="846176" cy="2285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ight Arrow 16"/>
          <p:cNvSpPr/>
          <p:nvPr/>
        </p:nvSpPr>
        <p:spPr>
          <a:xfrm>
            <a:off x="6588224" y="3862596"/>
            <a:ext cx="864096" cy="2285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ounded Rectangle 23"/>
          <p:cNvSpPr/>
          <p:nvPr/>
        </p:nvSpPr>
        <p:spPr>
          <a:xfrm>
            <a:off x="35496" y="3440302"/>
            <a:ext cx="1611569" cy="1080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Preprocessing</a:t>
            </a:r>
            <a:endParaRPr lang="fr-FR" dirty="0" smtClean="0"/>
          </a:p>
          <a:p>
            <a:pPr algn="ctr"/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hierarchies</a:t>
            </a:r>
            <a:endParaRPr lang="fr-FR" dirty="0"/>
          </a:p>
        </p:txBody>
      </p:sp>
      <p:sp>
        <p:nvSpPr>
          <p:cNvPr id="28" name="Right Arrow 15"/>
          <p:cNvSpPr/>
          <p:nvPr/>
        </p:nvSpPr>
        <p:spPr>
          <a:xfrm>
            <a:off x="1705209" y="3846679"/>
            <a:ext cx="846176" cy="2285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1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Preprocessing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grpSp>
        <p:nvGrpSpPr>
          <p:cNvPr id="23" name="Group 1"/>
          <p:cNvGrpSpPr/>
          <p:nvPr/>
        </p:nvGrpSpPr>
        <p:grpSpPr>
          <a:xfrm>
            <a:off x="1663750" y="1858765"/>
            <a:ext cx="2610723" cy="2866379"/>
            <a:chOff x="1688467" y="2222366"/>
            <a:chExt cx="2744707" cy="3212899"/>
          </a:xfrm>
        </p:grpSpPr>
        <p:sp>
          <p:nvSpPr>
            <p:cNvPr id="24" name="Freeform 24"/>
            <p:cNvSpPr/>
            <p:nvPr/>
          </p:nvSpPr>
          <p:spPr>
            <a:xfrm>
              <a:off x="2876967" y="2605162"/>
              <a:ext cx="1549917" cy="1836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90"/>
                <a:gd name="f4" fmla="val 9992"/>
                <a:gd name="f5" fmla="val 2165"/>
                <a:gd name="f6" fmla="val 7080"/>
                <a:gd name="f7" fmla="val 248"/>
                <a:gd name="f8" fmla="val 8749"/>
                <a:gd name="f9" fmla="*/ f0 1 7390"/>
                <a:gd name="f10" fmla="*/ f1 1 9992"/>
                <a:gd name="f11" fmla="+- f4 0 f2"/>
                <a:gd name="f12" fmla="+- f3 0 f2"/>
                <a:gd name="f13" fmla="*/ f12 1 7390"/>
                <a:gd name="f14" fmla="*/ f11 1 9992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390" h="9992">
                  <a:moveTo>
                    <a:pt x="f2" y="f5"/>
                  </a:moveTo>
                  <a:lnTo>
                    <a:pt x="f6" y="f2"/>
                  </a:lnTo>
                  <a:lnTo>
                    <a:pt x="f3" y="f4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5" name="Freeform 20"/>
            <p:cNvSpPr/>
            <p:nvPr/>
          </p:nvSpPr>
          <p:spPr>
            <a:xfrm>
              <a:off x="1688467" y="2853074"/>
              <a:ext cx="1252261" cy="1648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71"/>
                <a:gd name="f4" fmla="val 8974"/>
                <a:gd name="f5" fmla="val 71"/>
                <a:gd name="f6" fmla="val 7401"/>
                <a:gd name="f7" fmla="val 5649"/>
                <a:gd name="f8" fmla="val 858"/>
                <a:gd name="f9" fmla="*/ f0 1 5971"/>
                <a:gd name="f10" fmla="*/ f1 1 8974"/>
                <a:gd name="f11" fmla="+- f4 0 f2"/>
                <a:gd name="f12" fmla="+- f3 0 f2"/>
                <a:gd name="f13" fmla="*/ f12 1 5971"/>
                <a:gd name="f14" fmla="*/ f11 1 8974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71" h="8974">
                  <a:moveTo>
                    <a:pt x="f5" y="f2"/>
                  </a:moveTo>
                  <a:lnTo>
                    <a:pt x="f2" y="f4"/>
                  </a:lnTo>
                  <a:lnTo>
                    <a:pt x="f3" y="f6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84FF47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6" name="Freeform 21"/>
            <p:cNvSpPr/>
            <p:nvPr/>
          </p:nvSpPr>
          <p:spPr>
            <a:xfrm>
              <a:off x="1696019" y="4206742"/>
              <a:ext cx="2737155" cy="1228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50"/>
                <a:gd name="f4" fmla="val 6686"/>
                <a:gd name="f5" fmla="val 1609"/>
                <a:gd name="f6" fmla="val 6114"/>
                <a:gd name="f7" fmla="val 1287"/>
                <a:gd name="f8" fmla="val 5971"/>
                <a:gd name="f9" fmla="*/ f0 1 13050"/>
                <a:gd name="f10" fmla="*/ f1 1 6686"/>
                <a:gd name="f11" fmla="+- f4 0 f2"/>
                <a:gd name="f12" fmla="+- f3 0 f2"/>
                <a:gd name="f13" fmla="*/ f12 1 13050"/>
                <a:gd name="f14" fmla="*/ f11 1 6686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050" h="6686">
                  <a:moveTo>
                    <a:pt x="f2" y="f5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7" name="Freeform 25"/>
            <p:cNvSpPr/>
            <p:nvPr/>
          </p:nvSpPr>
          <p:spPr>
            <a:xfrm>
              <a:off x="1696440" y="2222366"/>
              <a:ext cx="2665832" cy="784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10"/>
                <a:gd name="f4" fmla="val 4270"/>
                <a:gd name="f5" fmla="val 3435"/>
                <a:gd name="f6" fmla="val 5594"/>
                <a:gd name="f7" fmla="val 2053"/>
                <a:gd name="f8" fmla="val 2787"/>
                <a:gd name="f9" fmla="*/ f0 1 12710"/>
                <a:gd name="f10" fmla="*/ f1 1 4270"/>
                <a:gd name="f11" fmla="+- f4 0 f2"/>
                <a:gd name="f12" fmla="+- f3 0 f2"/>
                <a:gd name="f13" fmla="*/ f12 1 12710"/>
                <a:gd name="f14" fmla="*/ f11 1 427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710" h="4270">
                  <a:moveTo>
                    <a:pt x="f2" y="f5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8" name="Freeform 26"/>
            <p:cNvSpPr/>
            <p:nvPr/>
          </p:nvSpPr>
          <p:spPr>
            <a:xfrm>
              <a:off x="2430813" y="3830010"/>
              <a:ext cx="389735" cy="893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9"/>
                <a:gd name="f4" fmla="val 4862"/>
                <a:gd name="f5" fmla="val 3754"/>
                <a:gd name="f6" fmla="val 1823"/>
                <a:gd name="f7" fmla="val 393"/>
                <a:gd name="f8" fmla="*/ f0 1 1859"/>
                <a:gd name="f9" fmla="*/ f1 1 4862"/>
                <a:gd name="f10" fmla="+- f4 0 f2"/>
                <a:gd name="f11" fmla="+- f3 0 f2"/>
                <a:gd name="f12" fmla="*/ f11 1 1859"/>
                <a:gd name="f13" fmla="*/ f10 1 4862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59" h="4862">
                  <a:moveTo>
                    <a:pt x="f2" y="f5"/>
                  </a:moveTo>
                  <a:lnTo>
                    <a:pt x="f3" y="f4"/>
                  </a:lnTo>
                  <a:lnTo>
                    <a:pt x="f6" y="f2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CFF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9" name="Freeform 27"/>
            <p:cNvSpPr/>
            <p:nvPr/>
          </p:nvSpPr>
          <p:spPr>
            <a:xfrm>
              <a:off x="2806695" y="3830558"/>
              <a:ext cx="388894" cy="892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5"/>
                <a:gd name="f4" fmla="val 4856"/>
                <a:gd name="f5" fmla="val 16"/>
                <a:gd name="f6" fmla="val 3930"/>
                <a:gd name="f7" fmla="val 1640"/>
                <a:gd name="f8" fmla="val 319"/>
                <a:gd name="f9" fmla="*/ f0 1 1855"/>
                <a:gd name="f10" fmla="*/ f1 1 4856"/>
                <a:gd name="f11" fmla="+- f4 0 f2"/>
                <a:gd name="f12" fmla="+- f3 0 f2"/>
                <a:gd name="f13" fmla="*/ f12 1 1855"/>
                <a:gd name="f14" fmla="*/ f11 1 4856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5" h="4856">
                  <a:moveTo>
                    <a:pt x="f5" y="f4"/>
                  </a:moveTo>
                  <a:lnTo>
                    <a:pt x="f3" y="f6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CFF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0" name="Freeform 28"/>
            <p:cNvSpPr/>
            <p:nvPr/>
          </p:nvSpPr>
          <p:spPr>
            <a:xfrm>
              <a:off x="2753002" y="2548560"/>
              <a:ext cx="292617" cy="27602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5419351 1 1725033"/>
                <a:gd name="f9" fmla="+- 0 0 10800"/>
                <a:gd name="f10" fmla="+- 10800 0 10800"/>
                <a:gd name="f11" fmla="val 2700"/>
                <a:gd name="f12" fmla="val 10125"/>
                <a:gd name="f13" fmla="val 10800"/>
                <a:gd name="f14" fmla="+- 0 0 360"/>
                <a:gd name="f15" fmla="val -2147483647"/>
                <a:gd name="f16" fmla="val 2147483647"/>
                <a:gd name="f17" fmla="+- 0 0 0"/>
                <a:gd name="f18" fmla="*/ f4 1 21600"/>
                <a:gd name="f19" fmla="*/ f5 1 21600"/>
                <a:gd name="f20" fmla="*/ f8 1 180"/>
                <a:gd name="f21" fmla="*/ 0 f8 1"/>
                <a:gd name="f22" fmla="*/ f6 f1 1"/>
                <a:gd name="f23" fmla="*/ f14 f1 1"/>
                <a:gd name="f24" fmla="+- f7 0 f6"/>
                <a:gd name="f25" fmla="pin 2700 f0 10125"/>
                <a:gd name="f26" fmla="*/ f17 f1 1"/>
                <a:gd name="f27" fmla="val f25"/>
                <a:gd name="f28" fmla="*/ 45 f20 1"/>
                <a:gd name="f29" fmla="*/ 90 f20 1"/>
                <a:gd name="f30" fmla="*/ 135 f20 1"/>
                <a:gd name="f31" fmla="*/ 180 f20 1"/>
                <a:gd name="f32" fmla="*/ 225 f20 1"/>
                <a:gd name="f33" fmla="*/ 270 f20 1"/>
                <a:gd name="f34" fmla="*/ 315 f20 1"/>
                <a:gd name="f35" fmla="*/ f21 1 f3"/>
                <a:gd name="f36" fmla="*/ f22 1 f3"/>
                <a:gd name="f37" fmla="*/ f23 1 f3"/>
                <a:gd name="f38" fmla="*/ f24 1 21600"/>
                <a:gd name="f39" fmla="*/ f25 f18 1"/>
                <a:gd name="f40" fmla="*/ f26 1 f3"/>
                <a:gd name="f41" fmla="+- f27 0 2700"/>
                <a:gd name="f42" fmla="+- 10125 0 f27"/>
                <a:gd name="f43" fmla="+- f27 0 10800"/>
                <a:gd name="f44" fmla="+- 10800 0 f27"/>
                <a:gd name="f45" fmla="+- 0 0 f28"/>
                <a:gd name="f46" fmla="+- 0 0 f29"/>
                <a:gd name="f47" fmla="+- 0 0 f30"/>
                <a:gd name="f48" fmla="+- 0 0 f31"/>
                <a:gd name="f49" fmla="+- 0 0 f32"/>
                <a:gd name="f50" fmla="+- 0 0 f33"/>
                <a:gd name="f51" fmla="+- 0 0 f34"/>
                <a:gd name="f52" fmla="+- 0 0 f35"/>
                <a:gd name="f53" fmla="+- f36 0 f2"/>
                <a:gd name="f54" fmla="+- f37 0 f2"/>
                <a:gd name="f55" fmla="*/ 10800 f38 1"/>
                <a:gd name="f56" fmla="*/ 0 f38 1"/>
                <a:gd name="f57" fmla="*/ 21600 f38 1"/>
                <a:gd name="f58" fmla="+- f40 0 f2"/>
                <a:gd name="f59" fmla="*/ f41 5080 1"/>
                <a:gd name="f60" fmla="*/ f42 2120 1"/>
                <a:gd name="f61" fmla="*/ f44 f44 1"/>
                <a:gd name="f62" fmla="*/ f45 f1 1"/>
                <a:gd name="f63" fmla="*/ f46 f1 1"/>
                <a:gd name="f64" fmla="*/ f47 f1 1"/>
                <a:gd name="f65" fmla="*/ f48 f1 1"/>
                <a:gd name="f66" fmla="*/ f49 f1 1"/>
                <a:gd name="f67" fmla="*/ f50 f1 1"/>
                <a:gd name="f68" fmla="*/ f51 f1 1"/>
                <a:gd name="f69" fmla="*/ f52 f1 1"/>
                <a:gd name="f70" fmla="+- f54 0 f53"/>
                <a:gd name="f71" fmla="*/ f55 1 f38"/>
                <a:gd name="f72" fmla="*/ f56 1 f38"/>
                <a:gd name="f73" fmla="*/ f57 1 f38"/>
                <a:gd name="f74" fmla="*/ f59 1 7425"/>
                <a:gd name="f75" fmla="*/ f60 1 7425"/>
                <a:gd name="f76" fmla="*/ f62 1 f8"/>
                <a:gd name="f77" fmla="*/ f63 1 f8"/>
                <a:gd name="f78" fmla="*/ f64 1 f8"/>
                <a:gd name="f79" fmla="*/ f65 1 f8"/>
                <a:gd name="f80" fmla="*/ f66 1 f8"/>
                <a:gd name="f81" fmla="*/ f67 1 f8"/>
                <a:gd name="f82" fmla="*/ f68 1 f8"/>
                <a:gd name="f83" fmla="*/ f69 1 f8"/>
                <a:gd name="f84" fmla="*/ f71 f19 1"/>
                <a:gd name="f85" fmla="*/ f71 f18 1"/>
                <a:gd name="f86" fmla="*/ f72 f19 1"/>
                <a:gd name="f87" fmla="*/ f72 f18 1"/>
                <a:gd name="f88" fmla="*/ f73 f19 1"/>
                <a:gd name="f89" fmla="*/ f73 f18 1"/>
                <a:gd name="f90" fmla="+- f74 2540 0"/>
                <a:gd name="f91" fmla="+- f75 210 0"/>
                <a:gd name="f92" fmla="+- f76 0 f2"/>
                <a:gd name="f93" fmla="+- f77 0 f2"/>
                <a:gd name="f94" fmla="+- f78 0 f2"/>
                <a:gd name="f95" fmla="+- f79 0 f2"/>
                <a:gd name="f96" fmla="+- f80 0 f2"/>
                <a:gd name="f97" fmla="+- f81 0 f2"/>
                <a:gd name="f98" fmla="+- f82 0 f2"/>
                <a:gd name="f99" fmla="+- f83 0 f2"/>
                <a:gd name="f100" fmla="+- 10800 f91 0"/>
                <a:gd name="f101" fmla="+- 10800 0 f91"/>
                <a:gd name="f102" fmla="+- f90 0 10800"/>
                <a:gd name="f103" fmla="+- f92 f2 0"/>
                <a:gd name="f104" fmla="+- f93 f2 0"/>
                <a:gd name="f105" fmla="+- f94 f2 0"/>
                <a:gd name="f106" fmla="+- f95 f2 0"/>
                <a:gd name="f107" fmla="+- f96 f2 0"/>
                <a:gd name="f108" fmla="+- f97 f2 0"/>
                <a:gd name="f109" fmla="+- f98 f2 0"/>
                <a:gd name="f110" fmla="+- f99 f2 0"/>
                <a:gd name="f111" fmla="+- f100 0 10800"/>
                <a:gd name="f112" fmla="+- f101 0 10800"/>
                <a:gd name="f113" fmla="*/ f103 f8 1"/>
                <a:gd name="f114" fmla="*/ f104 f8 1"/>
                <a:gd name="f115" fmla="*/ f105 f8 1"/>
                <a:gd name="f116" fmla="*/ f106 f8 1"/>
                <a:gd name="f117" fmla="*/ f107 f8 1"/>
                <a:gd name="f118" fmla="*/ f108 f8 1"/>
                <a:gd name="f119" fmla="*/ f109 f8 1"/>
                <a:gd name="f120" fmla="*/ f110 f8 1"/>
                <a:gd name="f121" fmla="*/ f113 1 f1"/>
                <a:gd name="f122" fmla="*/ f114 1 f1"/>
                <a:gd name="f123" fmla="*/ f115 1 f1"/>
                <a:gd name="f124" fmla="*/ f116 1 f1"/>
                <a:gd name="f125" fmla="*/ f117 1 f1"/>
                <a:gd name="f126" fmla="*/ f118 1 f1"/>
                <a:gd name="f127" fmla="*/ f119 1 f1"/>
                <a:gd name="f128" fmla="*/ f120 1 f1"/>
                <a:gd name="f129" fmla="+- 0 0 f121"/>
                <a:gd name="f130" fmla="+- 0 0 f122"/>
                <a:gd name="f131" fmla="+- 0 0 f123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+- 0 0 f136"/>
                <a:gd name="f145" fmla="*/ f137 f1 1"/>
                <a:gd name="f146" fmla="*/ f138 f1 1"/>
                <a:gd name="f147" fmla="*/ f139 f1 1"/>
                <a:gd name="f148" fmla="*/ f140 f1 1"/>
                <a:gd name="f149" fmla="*/ f141 f1 1"/>
                <a:gd name="f150" fmla="*/ f142 f1 1"/>
                <a:gd name="f151" fmla="*/ f143 f1 1"/>
                <a:gd name="f152" fmla="*/ f144 f1 1"/>
                <a:gd name="f153" fmla="*/ f145 1 f8"/>
                <a:gd name="f154" fmla="*/ f146 1 f8"/>
                <a:gd name="f155" fmla="*/ f147 1 f8"/>
                <a:gd name="f156" fmla="*/ f148 1 f8"/>
                <a:gd name="f157" fmla="*/ f149 1 f8"/>
                <a:gd name="f158" fmla="*/ f150 1 f8"/>
                <a:gd name="f159" fmla="*/ f151 1 f8"/>
                <a:gd name="f160" fmla="*/ f152 1 f8"/>
                <a:gd name="f161" fmla="+- f153 0 f2"/>
                <a:gd name="f162" fmla="+- f154 0 f2"/>
                <a:gd name="f163" fmla="+- f155 0 f2"/>
                <a:gd name="f164" fmla="+- f156 0 f2"/>
                <a:gd name="f165" fmla="+- f157 0 f2"/>
                <a:gd name="f166" fmla="+- f158 0 f2"/>
                <a:gd name="f167" fmla="+- f159 0 f2"/>
                <a:gd name="f168" fmla="+- f160 0 f2"/>
                <a:gd name="f169" fmla="sin 1 f161"/>
                <a:gd name="f170" fmla="cos 1 f161"/>
                <a:gd name="f171" fmla="sin 1 f162"/>
                <a:gd name="f172" fmla="cos 1 f162"/>
                <a:gd name="f173" fmla="sin 1 f163"/>
                <a:gd name="f174" fmla="cos 1 f163"/>
                <a:gd name="f175" fmla="sin 1 f164"/>
                <a:gd name="f176" fmla="cos 1 f164"/>
                <a:gd name="f177" fmla="sin 1 f165"/>
                <a:gd name="f178" fmla="cos 1 f165"/>
                <a:gd name="f179" fmla="sin 1 f166"/>
                <a:gd name="f180" fmla="cos 1 f166"/>
                <a:gd name="f181" fmla="sin 1 f167"/>
                <a:gd name="f182" fmla="cos 1 f167"/>
                <a:gd name="f183" fmla="cos 1 f168"/>
                <a:gd name="f184" fmla="sin 1 f168"/>
                <a:gd name="f185" fmla="+- 0 0 f169"/>
                <a:gd name="f186" fmla="+- 0 0 f170"/>
                <a:gd name="f187" fmla="+- 0 0 f171"/>
                <a:gd name="f188" fmla="+- 0 0 f172"/>
                <a:gd name="f189" fmla="+- 0 0 f173"/>
                <a:gd name="f190" fmla="+- 0 0 f174"/>
                <a:gd name="f191" fmla="+- 0 0 f175"/>
                <a:gd name="f192" fmla="+- 0 0 f176"/>
                <a:gd name="f193" fmla="+- 0 0 f177"/>
                <a:gd name="f194" fmla="+- 0 0 f178"/>
                <a:gd name="f195" fmla="+- 0 0 f179"/>
                <a:gd name="f196" fmla="+- 0 0 f180"/>
                <a:gd name="f197" fmla="+- 0 0 f181"/>
                <a:gd name="f198" fmla="+- 0 0 f182"/>
                <a:gd name="f199" fmla="+- 0 0 f183"/>
                <a:gd name="f200" fmla="+- 0 0 f184"/>
                <a:gd name="f201" fmla="+- 0 0 f185"/>
                <a:gd name="f202" fmla="+- 0 0 f186"/>
                <a:gd name="f203" fmla="+- 0 0 f187"/>
                <a:gd name="f204" fmla="+- 0 0 f188"/>
                <a:gd name="f205" fmla="+- 0 0 f189"/>
                <a:gd name="f206" fmla="+- 0 0 f190"/>
                <a:gd name="f207" fmla="+- 0 0 f191"/>
                <a:gd name="f208" fmla="+- 0 0 f192"/>
                <a:gd name="f209" fmla="+- 0 0 f193"/>
                <a:gd name="f210" fmla="+- 0 0 f194"/>
                <a:gd name="f211" fmla="+- 0 0 f195"/>
                <a:gd name="f212" fmla="+- 0 0 f196"/>
                <a:gd name="f213" fmla="+- 0 0 f197"/>
                <a:gd name="f214" fmla="+- 0 0 f198"/>
                <a:gd name="f215" fmla="+- 0 0 f199"/>
                <a:gd name="f216" fmla="+- 0 0 f200"/>
                <a:gd name="f217" fmla="val f201"/>
                <a:gd name="f218" fmla="val f202"/>
                <a:gd name="f219" fmla="val f203"/>
                <a:gd name="f220" fmla="val f204"/>
                <a:gd name="f221" fmla="val f205"/>
                <a:gd name="f222" fmla="val f206"/>
                <a:gd name="f223" fmla="val f207"/>
                <a:gd name="f224" fmla="val f208"/>
                <a:gd name="f225" fmla="val f209"/>
                <a:gd name="f226" fmla="val f210"/>
                <a:gd name="f227" fmla="val f211"/>
                <a:gd name="f228" fmla="val f212"/>
                <a:gd name="f229" fmla="val f213"/>
                <a:gd name="f230" fmla="val f214"/>
                <a:gd name="f231" fmla="val f215"/>
                <a:gd name="f232" fmla="val f216"/>
                <a:gd name="f233" fmla="+- 0 0 f217"/>
                <a:gd name="f234" fmla="+- 0 0 f218"/>
                <a:gd name="f235" fmla="+- 0 0 f219"/>
                <a:gd name="f236" fmla="+- 0 0 f220"/>
                <a:gd name="f237" fmla="+- 0 0 f221"/>
                <a:gd name="f238" fmla="+- 0 0 f222"/>
                <a:gd name="f239" fmla="+- 0 0 f223"/>
                <a:gd name="f240" fmla="+- 0 0 f224"/>
                <a:gd name="f241" fmla="+- 0 0 f225"/>
                <a:gd name="f242" fmla="+- 0 0 f226"/>
                <a:gd name="f243" fmla="+- 0 0 f227"/>
                <a:gd name="f244" fmla="+- 0 0 f228"/>
                <a:gd name="f245" fmla="+- 0 0 f229"/>
                <a:gd name="f246" fmla="+- 0 0 f230"/>
                <a:gd name="f247" fmla="+- 0 0 f231"/>
                <a:gd name="f248" fmla="+- 0 0 f232"/>
                <a:gd name="f249" fmla="*/ f233 f9 1"/>
                <a:gd name="f250" fmla="*/ f234 f10 1"/>
                <a:gd name="f251" fmla="*/ f234 f9 1"/>
                <a:gd name="f252" fmla="*/ f233 f10 1"/>
                <a:gd name="f253" fmla="*/ f233 f102 1"/>
                <a:gd name="f254" fmla="*/ f234 f111 1"/>
                <a:gd name="f255" fmla="*/ f234 f102 1"/>
                <a:gd name="f256" fmla="*/ f233 f111 1"/>
                <a:gd name="f257" fmla="*/ f234 f112 1"/>
                <a:gd name="f258" fmla="*/ f233 f112 1"/>
                <a:gd name="f259" fmla="*/ f235 f9 1"/>
                <a:gd name="f260" fmla="*/ f236 f10 1"/>
                <a:gd name="f261" fmla="*/ f236 f9 1"/>
                <a:gd name="f262" fmla="*/ f235 f10 1"/>
                <a:gd name="f263" fmla="*/ f235 f102 1"/>
                <a:gd name="f264" fmla="*/ f236 f111 1"/>
                <a:gd name="f265" fmla="*/ f236 f102 1"/>
                <a:gd name="f266" fmla="*/ f235 f111 1"/>
                <a:gd name="f267" fmla="*/ f236 f112 1"/>
                <a:gd name="f268" fmla="*/ f235 f112 1"/>
                <a:gd name="f269" fmla="*/ f237 f9 1"/>
                <a:gd name="f270" fmla="*/ f238 f10 1"/>
                <a:gd name="f271" fmla="*/ f238 f9 1"/>
                <a:gd name="f272" fmla="*/ f237 f10 1"/>
                <a:gd name="f273" fmla="*/ f237 f102 1"/>
                <a:gd name="f274" fmla="*/ f238 f111 1"/>
                <a:gd name="f275" fmla="*/ f238 f102 1"/>
                <a:gd name="f276" fmla="*/ f237 f111 1"/>
                <a:gd name="f277" fmla="*/ f238 f112 1"/>
                <a:gd name="f278" fmla="*/ f237 f112 1"/>
                <a:gd name="f279" fmla="*/ f239 f9 1"/>
                <a:gd name="f280" fmla="*/ f240 f10 1"/>
                <a:gd name="f281" fmla="*/ f240 f9 1"/>
                <a:gd name="f282" fmla="*/ f239 f10 1"/>
                <a:gd name="f283" fmla="*/ f239 f102 1"/>
                <a:gd name="f284" fmla="*/ f240 f111 1"/>
                <a:gd name="f285" fmla="*/ f240 f102 1"/>
                <a:gd name="f286" fmla="*/ f239 f111 1"/>
                <a:gd name="f287" fmla="*/ f240 f112 1"/>
                <a:gd name="f288" fmla="*/ f239 f112 1"/>
                <a:gd name="f289" fmla="*/ f241 f9 1"/>
                <a:gd name="f290" fmla="*/ f242 f10 1"/>
                <a:gd name="f291" fmla="*/ f242 f9 1"/>
                <a:gd name="f292" fmla="*/ f241 f10 1"/>
                <a:gd name="f293" fmla="*/ f241 f102 1"/>
                <a:gd name="f294" fmla="*/ f242 f111 1"/>
                <a:gd name="f295" fmla="*/ f242 f102 1"/>
                <a:gd name="f296" fmla="*/ f241 f111 1"/>
                <a:gd name="f297" fmla="*/ f242 f112 1"/>
                <a:gd name="f298" fmla="*/ f241 f112 1"/>
                <a:gd name="f299" fmla="*/ f243 f9 1"/>
                <a:gd name="f300" fmla="*/ f244 f10 1"/>
                <a:gd name="f301" fmla="*/ f244 f9 1"/>
                <a:gd name="f302" fmla="*/ f243 f10 1"/>
                <a:gd name="f303" fmla="*/ f243 f102 1"/>
                <a:gd name="f304" fmla="*/ f244 f111 1"/>
                <a:gd name="f305" fmla="*/ f244 f102 1"/>
                <a:gd name="f306" fmla="*/ f243 f111 1"/>
                <a:gd name="f307" fmla="*/ f244 f112 1"/>
                <a:gd name="f308" fmla="*/ f243 f112 1"/>
                <a:gd name="f309" fmla="*/ f245 f9 1"/>
                <a:gd name="f310" fmla="*/ f246 f10 1"/>
                <a:gd name="f311" fmla="*/ f246 f9 1"/>
                <a:gd name="f312" fmla="*/ f245 f10 1"/>
                <a:gd name="f313" fmla="*/ f245 f102 1"/>
                <a:gd name="f314" fmla="*/ f246 f111 1"/>
                <a:gd name="f315" fmla="*/ f246 f102 1"/>
                <a:gd name="f316" fmla="*/ f245 f111 1"/>
                <a:gd name="f317" fmla="*/ f246 f112 1"/>
                <a:gd name="f318" fmla="*/ f245 f112 1"/>
                <a:gd name="f319" fmla="*/ f233 f43 1"/>
                <a:gd name="f320" fmla="*/ f241 f43 1"/>
                <a:gd name="f321" fmla="*/ f44 f247 1"/>
                <a:gd name="f322" fmla="*/ f44 f248 1"/>
                <a:gd name="f323" fmla="+- f249 f250 0"/>
                <a:gd name="f324" fmla="+- f251 0 f252"/>
                <a:gd name="f325" fmla="+- f253 f254 0"/>
                <a:gd name="f326" fmla="+- f255 0 f256"/>
                <a:gd name="f327" fmla="+- f253 f257 0"/>
                <a:gd name="f328" fmla="+- f255 0 f258"/>
                <a:gd name="f329" fmla="+- f259 f260 0"/>
                <a:gd name="f330" fmla="+- f261 0 f262"/>
                <a:gd name="f331" fmla="+- f263 f264 0"/>
                <a:gd name="f332" fmla="+- f265 0 f266"/>
                <a:gd name="f333" fmla="+- f263 f267 0"/>
                <a:gd name="f334" fmla="+- f265 0 f268"/>
                <a:gd name="f335" fmla="+- f269 f270 0"/>
                <a:gd name="f336" fmla="+- f271 0 f272"/>
                <a:gd name="f337" fmla="+- f273 f274 0"/>
                <a:gd name="f338" fmla="+- f275 0 f276"/>
                <a:gd name="f339" fmla="+- f273 f277 0"/>
                <a:gd name="f340" fmla="+- f275 0 f278"/>
                <a:gd name="f341" fmla="+- f279 f280 0"/>
                <a:gd name="f342" fmla="+- f281 0 f282"/>
                <a:gd name="f343" fmla="+- f283 f284 0"/>
                <a:gd name="f344" fmla="+- f285 0 f286"/>
                <a:gd name="f345" fmla="+- f283 f287 0"/>
                <a:gd name="f346" fmla="+- f285 0 f288"/>
                <a:gd name="f347" fmla="+- f289 f290 0"/>
                <a:gd name="f348" fmla="+- f291 0 f292"/>
                <a:gd name="f349" fmla="+- f293 f294 0"/>
                <a:gd name="f350" fmla="+- f295 0 f296"/>
                <a:gd name="f351" fmla="+- f293 f297 0"/>
                <a:gd name="f352" fmla="+- f295 0 f298"/>
                <a:gd name="f353" fmla="+- f299 f300 0"/>
                <a:gd name="f354" fmla="+- f301 0 f302"/>
                <a:gd name="f355" fmla="+- f303 f304 0"/>
                <a:gd name="f356" fmla="+- f305 0 f306"/>
                <a:gd name="f357" fmla="+- f303 f307 0"/>
                <a:gd name="f358" fmla="+- f305 0 f308"/>
                <a:gd name="f359" fmla="+- f309 f310 0"/>
                <a:gd name="f360" fmla="+- f311 0 f312"/>
                <a:gd name="f361" fmla="+- f313 f314 0"/>
                <a:gd name="f362" fmla="+- f315 0 f316"/>
                <a:gd name="f363" fmla="+- f313 f317 0"/>
                <a:gd name="f364" fmla="+- f315 0 f318"/>
                <a:gd name="f365" fmla="+- f319 f250 0"/>
                <a:gd name="f366" fmla="+- f320 f290 0"/>
                <a:gd name="f367" fmla="*/ f321 f321 1"/>
                <a:gd name="f368" fmla="*/ f322 f322 1"/>
                <a:gd name="f369" fmla="+- f323 10800 0"/>
                <a:gd name="f370" fmla="+- 0 0 f324"/>
                <a:gd name="f371" fmla="+- f325 10800 0"/>
                <a:gd name="f372" fmla="+- 0 0 f326"/>
                <a:gd name="f373" fmla="+- f327 10800 0"/>
                <a:gd name="f374" fmla="+- 0 0 f328"/>
                <a:gd name="f375" fmla="+- f329 10800 0"/>
                <a:gd name="f376" fmla="+- 0 0 f330"/>
                <a:gd name="f377" fmla="+- f331 10800 0"/>
                <a:gd name="f378" fmla="+- 0 0 f332"/>
                <a:gd name="f379" fmla="+- f333 10800 0"/>
                <a:gd name="f380" fmla="+- 0 0 f334"/>
                <a:gd name="f381" fmla="+- f335 10800 0"/>
                <a:gd name="f382" fmla="+- 0 0 f336"/>
                <a:gd name="f383" fmla="+- f337 10800 0"/>
                <a:gd name="f384" fmla="+- 0 0 f338"/>
                <a:gd name="f385" fmla="+- f339 10800 0"/>
                <a:gd name="f386" fmla="+- 0 0 f340"/>
                <a:gd name="f387" fmla="+- f341 10800 0"/>
                <a:gd name="f388" fmla="+- 0 0 f342"/>
                <a:gd name="f389" fmla="+- f343 10800 0"/>
                <a:gd name="f390" fmla="+- 0 0 f344"/>
                <a:gd name="f391" fmla="+- f345 10800 0"/>
                <a:gd name="f392" fmla="+- 0 0 f346"/>
                <a:gd name="f393" fmla="+- f347 10800 0"/>
                <a:gd name="f394" fmla="+- 0 0 f348"/>
                <a:gd name="f395" fmla="+- f349 10800 0"/>
                <a:gd name="f396" fmla="+- 0 0 f350"/>
                <a:gd name="f397" fmla="+- f351 10800 0"/>
                <a:gd name="f398" fmla="+- 0 0 f352"/>
                <a:gd name="f399" fmla="+- f353 10800 0"/>
                <a:gd name="f400" fmla="+- 0 0 f354"/>
                <a:gd name="f401" fmla="+- f355 10800 0"/>
                <a:gd name="f402" fmla="+- 0 0 f356"/>
                <a:gd name="f403" fmla="+- f357 10800 0"/>
                <a:gd name="f404" fmla="+- 0 0 f358"/>
                <a:gd name="f405" fmla="+- f359 10800 0"/>
                <a:gd name="f406" fmla="+- 0 0 f360"/>
                <a:gd name="f407" fmla="+- f361 10800 0"/>
                <a:gd name="f408" fmla="+- 0 0 f362"/>
                <a:gd name="f409" fmla="+- f363 10800 0"/>
                <a:gd name="f410" fmla="+- 0 0 f364"/>
                <a:gd name="f411" fmla="+- f365 10800 0"/>
                <a:gd name="f412" fmla="+- f366 10800 0"/>
                <a:gd name="f413" fmla="+- f367 f368 0"/>
                <a:gd name="f414" fmla="+- f370 10800 0"/>
                <a:gd name="f415" fmla="+- f372 10800 0"/>
                <a:gd name="f416" fmla="+- f374 10800 0"/>
                <a:gd name="f417" fmla="+- f376 10800 0"/>
                <a:gd name="f418" fmla="+- f378 10800 0"/>
                <a:gd name="f419" fmla="+- f380 10800 0"/>
                <a:gd name="f420" fmla="+- f382 10800 0"/>
                <a:gd name="f421" fmla="+- f384 10800 0"/>
                <a:gd name="f422" fmla="+- f386 10800 0"/>
                <a:gd name="f423" fmla="+- f388 10800 0"/>
                <a:gd name="f424" fmla="+- f390 10800 0"/>
                <a:gd name="f425" fmla="+- f392 10800 0"/>
                <a:gd name="f426" fmla="+- f394 10800 0"/>
                <a:gd name="f427" fmla="+- f396 10800 0"/>
                <a:gd name="f428" fmla="+- f398 10800 0"/>
                <a:gd name="f429" fmla="+- f400 10800 0"/>
                <a:gd name="f430" fmla="+- f402 10800 0"/>
                <a:gd name="f431" fmla="+- f404 10800 0"/>
                <a:gd name="f432" fmla="+- f406 10800 0"/>
                <a:gd name="f433" fmla="+- f408 10800 0"/>
                <a:gd name="f434" fmla="+- f410 10800 0"/>
                <a:gd name="f435" fmla="sqrt f413"/>
                <a:gd name="f436" fmla="*/ f411 f18 1"/>
                <a:gd name="f437" fmla="*/ f412 f18 1"/>
                <a:gd name="f438" fmla="*/ f412 f19 1"/>
                <a:gd name="f439" fmla="*/ f411 f19 1"/>
                <a:gd name="f440" fmla="*/ f61 1 f435"/>
                <a:gd name="f441" fmla="*/ f247 f440 1"/>
                <a:gd name="f442" fmla="*/ f248 f440 1"/>
                <a:gd name="f443" fmla="+- 10800 0 f441"/>
                <a:gd name="f444" fmla="+- 10800 0 f442"/>
              </a:gdLst>
              <a:ahLst>
                <a:ahXY gdRefX="f0" minX="f11" maxX="f12">
                  <a:pos x="f39" y="f8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5" y="f86"/>
                </a:cxn>
                <a:cxn ang="f58">
                  <a:pos x="f87" y="f84"/>
                </a:cxn>
                <a:cxn ang="f58">
                  <a:pos x="f85" y="f88"/>
                </a:cxn>
                <a:cxn ang="f58">
                  <a:pos x="f89" y="f84"/>
                </a:cxn>
              </a:cxnLst>
              <a:rect l="f436" t="f439" r="f437" b="f438"/>
              <a:pathLst>
                <a:path w="21600" h="21600">
                  <a:moveTo>
                    <a:pt x="f6" y="f13"/>
                  </a:moveTo>
                  <a:lnTo>
                    <a:pt x="f90" y="f100"/>
                  </a:lnTo>
                  <a:lnTo>
                    <a:pt x="f90" y="f101"/>
                  </a:lnTo>
                  <a:close/>
                </a:path>
                <a:path w="21600" h="21600">
                  <a:moveTo>
                    <a:pt x="f369" y="f414"/>
                  </a:moveTo>
                  <a:lnTo>
                    <a:pt x="f371" y="f415"/>
                  </a:lnTo>
                  <a:lnTo>
                    <a:pt x="f373" y="f416"/>
                  </a:lnTo>
                  <a:close/>
                </a:path>
                <a:path w="21600" h="21600">
                  <a:moveTo>
                    <a:pt x="f375" y="f417"/>
                  </a:moveTo>
                  <a:lnTo>
                    <a:pt x="f377" y="f418"/>
                  </a:lnTo>
                  <a:lnTo>
                    <a:pt x="f379" y="f419"/>
                  </a:lnTo>
                  <a:close/>
                </a:path>
                <a:path w="21600" h="21600">
                  <a:moveTo>
                    <a:pt x="f381" y="f420"/>
                  </a:moveTo>
                  <a:lnTo>
                    <a:pt x="f383" y="f421"/>
                  </a:lnTo>
                  <a:lnTo>
                    <a:pt x="f385" y="f422"/>
                  </a:lnTo>
                  <a:close/>
                </a:path>
                <a:path w="21600" h="21600">
                  <a:moveTo>
                    <a:pt x="f387" y="f423"/>
                  </a:moveTo>
                  <a:lnTo>
                    <a:pt x="f389" y="f424"/>
                  </a:lnTo>
                  <a:lnTo>
                    <a:pt x="f391" y="f425"/>
                  </a:lnTo>
                  <a:close/>
                </a:path>
                <a:path w="21600" h="21600">
                  <a:moveTo>
                    <a:pt x="f393" y="f426"/>
                  </a:moveTo>
                  <a:lnTo>
                    <a:pt x="f395" y="f427"/>
                  </a:lnTo>
                  <a:lnTo>
                    <a:pt x="f397" y="f428"/>
                  </a:lnTo>
                  <a:close/>
                </a:path>
                <a:path w="21600" h="21600">
                  <a:moveTo>
                    <a:pt x="f399" y="f429"/>
                  </a:moveTo>
                  <a:lnTo>
                    <a:pt x="f401" y="f430"/>
                  </a:lnTo>
                  <a:lnTo>
                    <a:pt x="f403" y="f431"/>
                  </a:lnTo>
                  <a:close/>
                </a:path>
                <a:path w="21600" h="21600">
                  <a:moveTo>
                    <a:pt x="f405" y="f432"/>
                  </a:moveTo>
                  <a:lnTo>
                    <a:pt x="f407" y="f433"/>
                  </a:lnTo>
                  <a:lnTo>
                    <a:pt x="f409" y="f434"/>
                  </a:lnTo>
                  <a:close/>
                </a:path>
                <a:path w="21600" h="21600">
                  <a:moveTo>
                    <a:pt x="f443" y="f444"/>
                  </a:moveTo>
                  <a:arcTo wR="f44" hR="f44" stAng="f53" swAng="f70"/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36" name="Freeform 8"/>
          <p:cNvSpPr/>
          <p:nvPr/>
        </p:nvSpPr>
        <p:spPr>
          <a:xfrm>
            <a:off x="2230686" y="2522770"/>
            <a:ext cx="1349879" cy="11578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930"/>
              <a:gd name="f5" fmla="val 7160"/>
              <a:gd name="f6" fmla="val 1530"/>
              <a:gd name="f7" fmla="val 4490"/>
              <a:gd name="f8" fmla="val 3400"/>
              <a:gd name="f9" fmla="val 1970"/>
              <a:gd name="f10" fmla="val 5270"/>
              <a:gd name="f11" fmla="val 5860"/>
              <a:gd name="f12" fmla="val 1950"/>
              <a:gd name="f13" fmla="val 6470"/>
              <a:gd name="f14" fmla="val 2210"/>
              <a:gd name="f15" fmla="val 6970"/>
              <a:gd name="f16" fmla="val 2600"/>
              <a:gd name="f17" fmla="val 7450"/>
              <a:gd name="f18" fmla="val 1390"/>
              <a:gd name="f19" fmla="val 8340"/>
              <a:gd name="f20" fmla="val 650"/>
              <a:gd name="f21" fmla="val 9340"/>
              <a:gd name="f22" fmla="val 10004"/>
              <a:gd name="f23" fmla="val 690"/>
              <a:gd name="f24" fmla="val 10710"/>
              <a:gd name="f25" fmla="val 1050"/>
              <a:gd name="f26" fmla="val 11210"/>
              <a:gd name="f27" fmla="val 1700"/>
              <a:gd name="f28" fmla="val 11570"/>
              <a:gd name="f29" fmla="val 630"/>
              <a:gd name="f30" fmla="val 12330"/>
              <a:gd name="f31" fmla="val 13150"/>
              <a:gd name="f32" fmla="val 13840"/>
              <a:gd name="f33" fmla="val 14470"/>
              <a:gd name="f34" fmla="val 460"/>
              <a:gd name="f35" fmla="val 14870"/>
              <a:gd name="f36" fmla="val 1160"/>
              <a:gd name="f37" fmla="val 15330"/>
              <a:gd name="f38" fmla="val 440"/>
              <a:gd name="f39" fmla="val 16020"/>
              <a:gd name="f40" fmla="val 16740"/>
              <a:gd name="f41" fmla="val 17910"/>
              <a:gd name="f42" fmla="val 18900"/>
              <a:gd name="f43" fmla="val 1130"/>
              <a:gd name="f44" fmla="val 19110"/>
              <a:gd name="f45" fmla="val 2710"/>
              <a:gd name="f46" fmla="val 20240"/>
              <a:gd name="f47" fmla="val 3150"/>
              <a:gd name="f48" fmla="val 21060"/>
              <a:gd name="f49" fmla="val 4580"/>
              <a:gd name="f50" fmla="val 6220"/>
              <a:gd name="f51" fmla="val 6720"/>
              <a:gd name="f52" fmla="val 21000"/>
              <a:gd name="f53" fmla="val 7200"/>
              <a:gd name="f54" fmla="val 20830"/>
              <a:gd name="f55" fmla="val 7660"/>
              <a:gd name="f56" fmla="val 21310"/>
              <a:gd name="f57" fmla="val 8460"/>
              <a:gd name="f58" fmla="val 9450"/>
              <a:gd name="f59" fmla="val 10460"/>
              <a:gd name="f60" fmla="val 12750"/>
              <a:gd name="f61" fmla="val 20310"/>
              <a:gd name="f62" fmla="val 14680"/>
              <a:gd name="f63" fmla="val 18650"/>
              <a:gd name="f64" fmla="val 15010"/>
              <a:gd name="f65" fmla="val 17200"/>
              <a:gd name="f66" fmla="val 17370"/>
              <a:gd name="f67" fmla="val 18920"/>
              <a:gd name="f68" fmla="val 15770"/>
              <a:gd name="f69" fmla="val 15220"/>
              <a:gd name="f70" fmla="val 14700"/>
              <a:gd name="f71" fmla="val 18710"/>
              <a:gd name="f72" fmla="val 14240"/>
              <a:gd name="f73" fmla="val 18310"/>
              <a:gd name="f74" fmla="val 13820"/>
              <a:gd name="f75" fmla="val 12490"/>
              <a:gd name="f76" fmla="val 11000"/>
              <a:gd name="f77" fmla="val 9890"/>
              <a:gd name="f78" fmla="val 8840"/>
              <a:gd name="f79" fmla="val 20790"/>
              <a:gd name="f80" fmla="val 8210"/>
              <a:gd name="f81" fmla="val 19510"/>
              <a:gd name="f82" fmla="val 7620"/>
              <a:gd name="f83" fmla="val 20000"/>
              <a:gd name="f84" fmla="val 7930"/>
              <a:gd name="f85" fmla="val 20290"/>
              <a:gd name="f86" fmla="val 6240"/>
              <a:gd name="f87" fmla="val 4850"/>
              <a:gd name="f88" fmla="val 3570"/>
              <a:gd name="f89" fmla="val 19280"/>
              <a:gd name="f90" fmla="val 2900"/>
              <a:gd name="f91" fmla="val 17640"/>
              <a:gd name="f92" fmla="val 1300"/>
              <a:gd name="f93" fmla="val 17600"/>
              <a:gd name="f94" fmla="val 480"/>
              <a:gd name="f95" fmla="val 16300"/>
              <a:gd name="f96" fmla="val 14660"/>
              <a:gd name="f97" fmla="val 13900"/>
              <a:gd name="f98" fmla="val 13210"/>
              <a:gd name="f99" fmla="val 1070"/>
              <a:gd name="f100" fmla="val 12640"/>
              <a:gd name="f101" fmla="val 380"/>
              <a:gd name="f102" fmla="val 12160"/>
              <a:gd name="f103" fmla="val 10120"/>
              <a:gd name="f104" fmla="val 8590"/>
              <a:gd name="f105" fmla="val 840"/>
              <a:gd name="f106" fmla="val 7330"/>
              <a:gd name="f107" fmla="val 7410"/>
              <a:gd name="f108" fmla="val 2040"/>
              <a:gd name="f109" fmla="val 7690"/>
              <a:gd name="f110" fmla="val 2090"/>
              <a:gd name="f111" fmla="val 7920"/>
              <a:gd name="f112" fmla="val 2790"/>
              <a:gd name="f113" fmla="val 7480"/>
              <a:gd name="f114" fmla="val 3050"/>
              <a:gd name="f115" fmla="val 7670"/>
              <a:gd name="f116" fmla="val 3310"/>
              <a:gd name="f117" fmla="val 11130"/>
              <a:gd name="f118" fmla="val 1910"/>
              <a:gd name="f119" fmla="val 11080"/>
              <a:gd name="f120" fmla="val 2160"/>
              <a:gd name="f121" fmla="val 11030"/>
              <a:gd name="f122" fmla="val 2400"/>
              <a:gd name="f123" fmla="val 14720"/>
              <a:gd name="f124" fmla="val 1400"/>
              <a:gd name="f125" fmla="val 14640"/>
              <a:gd name="f126" fmla="val 1720"/>
              <a:gd name="f127" fmla="val 14540"/>
              <a:gd name="f128" fmla="val 2010"/>
              <a:gd name="f129" fmla="val 19130"/>
              <a:gd name="f130" fmla="val 2890"/>
              <a:gd name="f131" fmla="val 19230"/>
              <a:gd name="f132" fmla="val 3290"/>
              <a:gd name="f133" fmla="val 19190"/>
              <a:gd name="f134" fmla="val 3380"/>
              <a:gd name="f135" fmla="val 20660"/>
              <a:gd name="f136" fmla="val 8170"/>
              <a:gd name="f137" fmla="val 20430"/>
              <a:gd name="f138" fmla="val 8620"/>
              <a:gd name="f139" fmla="val 20110"/>
              <a:gd name="f140" fmla="val 8990"/>
              <a:gd name="f141" fmla="val 18660"/>
              <a:gd name="f142" fmla="val 18740"/>
              <a:gd name="f143" fmla="val 14200"/>
              <a:gd name="f144" fmla="val 18280"/>
              <a:gd name="f145" fmla="val 12200"/>
              <a:gd name="f146" fmla="val 17000"/>
              <a:gd name="f147" fmla="val 11450"/>
              <a:gd name="f148" fmla="val 14320"/>
              <a:gd name="f149" fmla="val 17980"/>
              <a:gd name="f150" fmla="val 14350"/>
              <a:gd name="f151" fmla="val 17680"/>
              <a:gd name="f152" fmla="val 14370"/>
              <a:gd name="f153" fmla="val 17360"/>
              <a:gd name="f154" fmla="val 8220"/>
              <a:gd name="f155" fmla="val 8060"/>
              <a:gd name="f156" fmla="val 19250"/>
              <a:gd name="f157" fmla="val 7960"/>
              <a:gd name="f158" fmla="val 18950"/>
              <a:gd name="f159" fmla="val 7860"/>
              <a:gd name="f160" fmla="val 18640"/>
              <a:gd name="f161" fmla="val 3090"/>
              <a:gd name="f162" fmla="val 3280"/>
              <a:gd name="f163" fmla="val 17540"/>
              <a:gd name="f164" fmla="val 3460"/>
              <a:gd name="f165" fmla="val 17450"/>
              <a:gd name="f166" fmla="val 12900"/>
              <a:gd name="f167" fmla="val 1780"/>
              <a:gd name="f168" fmla="val 13130"/>
              <a:gd name="f169" fmla="val 2330"/>
              <a:gd name="f170" fmla="val 13040"/>
              <a:gd name="f171" fmla="*/ f0 1 21600"/>
              <a:gd name="f172" fmla="*/ f1 1 21600"/>
              <a:gd name="f173" fmla="+- f3 0 f2"/>
              <a:gd name="f174" fmla="*/ f173 1 21600"/>
              <a:gd name="f175" fmla="*/ 3000 f174 1"/>
              <a:gd name="f176" fmla="*/ 17110 f174 1"/>
              <a:gd name="f177" fmla="*/ 17330 f174 1"/>
              <a:gd name="f178" fmla="*/ 3320 f174 1"/>
              <a:gd name="f179" fmla="*/ f175 1 f174"/>
              <a:gd name="f180" fmla="*/ f176 1 f174"/>
              <a:gd name="f181" fmla="*/ f178 1 f174"/>
              <a:gd name="f182" fmla="*/ f177 1 f174"/>
              <a:gd name="f183" fmla="*/ f179 f171 1"/>
              <a:gd name="f184" fmla="*/ f180 f171 1"/>
              <a:gd name="f185" fmla="*/ f182 f172 1"/>
              <a:gd name="f186" fmla="*/ f181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21600" h="21600">
                <a:moveTo>
                  <a:pt x="f4" y="f5"/>
                </a:moveTo>
                <a:cubicBezTo>
                  <a:pt x="f6" y="f7"/>
                  <a:pt x="f8" y="f9"/>
                  <a:pt x="f10" y="f9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31" y="f2"/>
                </a:cubicBezTo>
                <a:cubicBezTo>
                  <a:pt x="f32" y="f2"/>
                  <a:pt x="f33" y="f34"/>
                  <a:pt x="f35" y="f36"/>
                </a:cubicBezTo>
                <a:cubicBezTo>
                  <a:pt x="f37" y="f38"/>
                  <a:pt x="f39" y="f2"/>
                  <a:pt x="f40" y="f2"/>
                </a:cubicBezTo>
                <a:cubicBezTo>
                  <a:pt x="f41" y="f2"/>
                  <a:pt x="f42" y="f43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48" y="f51"/>
                  <a:pt x="f52" y="f53"/>
                  <a:pt x="f54" y="f55"/>
                </a:cubicBezTo>
                <a:cubicBezTo>
                  <a:pt x="f56" y="f57"/>
                  <a:pt x="f3" y="f58"/>
                  <a:pt x="f3" y="f59"/>
                </a:cubicBezTo>
                <a:cubicBezTo>
                  <a:pt x="f3" y="f60"/>
                  <a:pt x="f61" y="f62"/>
                  <a:pt x="f63" y="f64"/>
                </a:cubicBezTo>
                <a:cubicBezTo>
                  <a:pt x="f63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46"/>
                  <a:pt x="f75" y="f3"/>
                  <a:pt x="f76" y="f3"/>
                </a:cubicBezTo>
                <a:cubicBezTo>
                  <a:pt x="f77" y="f3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5"/>
                  <a:pt x="f88" y="f89"/>
                  <a:pt x="f90" y="f91"/>
                </a:cubicBezTo>
                <a:cubicBezTo>
                  <a:pt x="f92" y="f93"/>
                  <a:pt x="f94" y="f95"/>
                  <a:pt x="f94" y="f96"/>
                </a:cubicBezTo>
                <a:cubicBezTo>
                  <a:pt x="f94" y="f97"/>
                  <a:pt x="f23" y="f98"/>
                  <a:pt x="f99" y="f100"/>
                </a:cubicBezTo>
                <a:cubicBezTo>
                  <a:pt x="f101" y="f102"/>
                  <a:pt x="f2" y="f26"/>
                  <a:pt x="f2" y="f103"/>
                </a:cubicBezTo>
                <a:cubicBezTo>
                  <a:pt x="f2" y="f104"/>
                  <a:pt x="f105" y="f106"/>
                  <a:pt x="f4" y="f5"/>
                </a:cubicBezTo>
                <a:close/>
              </a:path>
              <a:path w="21600" h="21600" fill="none">
                <a:moveTo>
                  <a:pt x="f4" y="f5"/>
                </a:moveTo>
                <a:cubicBezTo>
                  <a:pt x="f12" y="f107"/>
                  <a:pt x="f108" y="f109"/>
                  <a:pt x="f110" y="f111"/>
                </a:cubicBezTo>
              </a:path>
              <a:path w="21600" h="21600" fill="none">
                <a:moveTo>
                  <a:pt x="f15" y="f16"/>
                </a:moveTo>
                <a:cubicBezTo>
                  <a:pt x="f53" y="f112"/>
                  <a:pt x="f113" y="f114"/>
                  <a:pt x="f115" y="f116"/>
                </a:cubicBezTo>
              </a:path>
              <a:path w="21600" h="21600" fill="none">
                <a:moveTo>
                  <a:pt x="f26" y="f27"/>
                </a:moveTo>
                <a:cubicBezTo>
                  <a:pt x="f117" y="f118"/>
                  <a:pt x="f119" y="f120"/>
                  <a:pt x="f121" y="f122"/>
                </a:cubicBezTo>
              </a:path>
              <a:path w="21600" h="21600" fill="none">
                <a:moveTo>
                  <a:pt x="f35" y="f36"/>
                </a:moveTo>
                <a:cubicBezTo>
                  <a:pt x="f123" y="f124"/>
                  <a:pt x="f125" y="f126"/>
                  <a:pt x="f127" y="f128"/>
                </a:cubicBezTo>
              </a:path>
              <a:path w="21600" h="21600" fill="none">
                <a:moveTo>
                  <a:pt x="f44" y="f45"/>
                </a:moveTo>
                <a:cubicBezTo>
                  <a:pt x="f129" y="f130"/>
                  <a:pt x="f131" y="f132"/>
                  <a:pt x="f133" y="f134"/>
                </a:cubicBezTo>
              </a:path>
              <a:path w="21600" h="21600" fill="none">
                <a:moveTo>
                  <a:pt x="f54" y="f55"/>
                </a:moveTo>
                <a:cubicBezTo>
                  <a:pt x="f135" y="f136"/>
                  <a:pt x="f137" y="f138"/>
                  <a:pt x="f139" y="f140"/>
                </a:cubicBezTo>
              </a:path>
              <a:path w="21600" h="21600" fill="none">
                <a:moveTo>
                  <a:pt x="f141" y="f64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72" y="f73"/>
                </a:moveTo>
                <a:cubicBezTo>
                  <a:pt x="f148" y="f149"/>
                  <a:pt x="f150" y="f151"/>
                  <a:pt x="f152" y="f153"/>
                </a:cubicBezTo>
              </a:path>
              <a:path w="21600" h="21600" fill="none">
                <a:moveTo>
                  <a:pt x="f154" y="f81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90" y="f91"/>
                </a:moveTo>
                <a:cubicBezTo>
                  <a:pt x="f161" y="f93"/>
                  <a:pt x="f162" y="f163"/>
                  <a:pt x="f164" y="f165"/>
                </a:cubicBezTo>
              </a:path>
              <a:path w="21600" h="21600" fill="none">
                <a:moveTo>
                  <a:pt x="f99" y="f100"/>
                </a:moveTo>
                <a:cubicBezTo>
                  <a:pt x="f124" y="f166"/>
                  <a:pt x="f167" y="f168"/>
                  <a:pt x="f169" y="f170"/>
                </a:cubicBezTo>
              </a:path>
            </a:pathLst>
          </a:custGeom>
          <a:solidFill>
            <a:srgbClr val="7F7F7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5019013" y="2887516"/>
            <a:ext cx="116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Specular surfaces</a:t>
            </a:r>
            <a:endParaRPr lang="fr-FR" dirty="0"/>
          </a:p>
        </p:txBody>
      </p:sp>
      <p:cxnSp>
        <p:nvCxnSpPr>
          <p:cNvPr id="38" name="Straight Arrow Connector 28"/>
          <p:cNvCxnSpPr>
            <a:stCxn id="37" idx="1"/>
          </p:cNvCxnSpPr>
          <p:nvPr/>
        </p:nvCxnSpPr>
        <p:spPr>
          <a:xfrm flipH="1" flipV="1">
            <a:off x="3351081" y="2272909"/>
            <a:ext cx="1667932" cy="937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0"/>
          <p:cNvCxnSpPr>
            <a:stCxn id="37" idx="1"/>
          </p:cNvCxnSpPr>
          <p:nvPr/>
        </p:nvCxnSpPr>
        <p:spPr>
          <a:xfrm flipH="1">
            <a:off x="3351081" y="3210682"/>
            <a:ext cx="1667932" cy="966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/>
          <p:cNvGrpSpPr/>
          <p:nvPr/>
        </p:nvGrpSpPr>
        <p:grpSpPr>
          <a:xfrm>
            <a:off x="695774" y="2894571"/>
            <a:ext cx="602432" cy="586950"/>
            <a:chOff x="248755" y="4570388"/>
            <a:chExt cx="602432" cy="586950"/>
          </a:xfrm>
        </p:grpSpPr>
        <p:sp>
          <p:nvSpPr>
            <p:cNvPr id="45" name="Arc 44"/>
            <p:cNvSpPr/>
            <p:nvPr/>
          </p:nvSpPr>
          <p:spPr>
            <a:xfrm>
              <a:off x="611560" y="4667367"/>
              <a:ext cx="188365" cy="442410"/>
            </a:xfrm>
            <a:prstGeom prst="arc">
              <a:avLst>
                <a:gd name="adj1" fmla="val 16200000"/>
                <a:gd name="adj2" fmla="val 47770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248755" y="4570388"/>
              <a:ext cx="602432" cy="586950"/>
            </a:xfrm>
            <a:custGeom>
              <a:avLst/>
              <a:gdLst>
                <a:gd name="connsiteX0" fmla="*/ 881878 w 881878"/>
                <a:gd name="connsiteY0" fmla="*/ 0 h 903515"/>
                <a:gd name="connsiteX1" fmla="*/ 587963 w 881878"/>
                <a:gd name="connsiteY1" fmla="*/ 239486 h 903515"/>
                <a:gd name="connsiteX2" fmla="*/ 135 w 881878"/>
                <a:gd name="connsiteY2" fmla="*/ 511629 h 903515"/>
                <a:gd name="connsiteX3" fmla="*/ 642392 w 881878"/>
                <a:gd name="connsiteY3" fmla="*/ 740229 h 903515"/>
                <a:gd name="connsiteX4" fmla="*/ 870992 w 881878"/>
                <a:gd name="connsiteY4" fmla="*/ 903515 h 9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878" h="903515">
                  <a:moveTo>
                    <a:pt x="881878" y="0"/>
                  </a:moveTo>
                  <a:cubicBezTo>
                    <a:pt x="808399" y="77107"/>
                    <a:pt x="734920" y="154215"/>
                    <a:pt x="587963" y="239486"/>
                  </a:cubicBezTo>
                  <a:cubicBezTo>
                    <a:pt x="441006" y="324757"/>
                    <a:pt x="-8937" y="428172"/>
                    <a:pt x="135" y="511629"/>
                  </a:cubicBezTo>
                  <a:cubicBezTo>
                    <a:pt x="9206" y="595086"/>
                    <a:pt x="497249" y="674915"/>
                    <a:pt x="642392" y="740229"/>
                  </a:cubicBezTo>
                  <a:cubicBezTo>
                    <a:pt x="787535" y="805543"/>
                    <a:pt x="829263" y="854529"/>
                    <a:pt x="870992" y="90351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705741" y="4796104"/>
              <a:ext cx="94183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26027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Preprocessing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sp>
        <p:nvSpPr>
          <p:cNvPr id="6" name="Rectangle 52"/>
          <p:cNvSpPr/>
          <p:nvPr/>
        </p:nvSpPr>
        <p:spPr>
          <a:xfrm>
            <a:off x="5405139" y="2109992"/>
            <a:ext cx="2164486" cy="21621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1659431" y="1858765"/>
            <a:ext cx="2610723" cy="2866379"/>
            <a:chOff x="1688467" y="2222366"/>
            <a:chExt cx="2744707" cy="3212899"/>
          </a:xfrm>
        </p:grpSpPr>
        <p:sp>
          <p:nvSpPr>
            <p:cNvPr id="8" name="Freeform 24"/>
            <p:cNvSpPr/>
            <p:nvPr/>
          </p:nvSpPr>
          <p:spPr>
            <a:xfrm>
              <a:off x="2876967" y="2605162"/>
              <a:ext cx="1549917" cy="1836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90"/>
                <a:gd name="f4" fmla="val 9992"/>
                <a:gd name="f5" fmla="val 2165"/>
                <a:gd name="f6" fmla="val 7080"/>
                <a:gd name="f7" fmla="val 248"/>
                <a:gd name="f8" fmla="val 8749"/>
                <a:gd name="f9" fmla="*/ f0 1 7390"/>
                <a:gd name="f10" fmla="*/ f1 1 9992"/>
                <a:gd name="f11" fmla="+- f4 0 f2"/>
                <a:gd name="f12" fmla="+- f3 0 f2"/>
                <a:gd name="f13" fmla="*/ f12 1 7390"/>
                <a:gd name="f14" fmla="*/ f11 1 9992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390" h="9992">
                  <a:moveTo>
                    <a:pt x="f2" y="f5"/>
                  </a:moveTo>
                  <a:lnTo>
                    <a:pt x="f6" y="f2"/>
                  </a:lnTo>
                  <a:lnTo>
                    <a:pt x="f3" y="f4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9" name="Freeform 20"/>
            <p:cNvSpPr/>
            <p:nvPr/>
          </p:nvSpPr>
          <p:spPr>
            <a:xfrm>
              <a:off x="1688467" y="2853074"/>
              <a:ext cx="1252261" cy="1648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71"/>
                <a:gd name="f4" fmla="val 8974"/>
                <a:gd name="f5" fmla="val 71"/>
                <a:gd name="f6" fmla="val 7401"/>
                <a:gd name="f7" fmla="val 5649"/>
                <a:gd name="f8" fmla="val 858"/>
                <a:gd name="f9" fmla="*/ f0 1 5971"/>
                <a:gd name="f10" fmla="*/ f1 1 8974"/>
                <a:gd name="f11" fmla="+- f4 0 f2"/>
                <a:gd name="f12" fmla="+- f3 0 f2"/>
                <a:gd name="f13" fmla="*/ f12 1 5971"/>
                <a:gd name="f14" fmla="*/ f11 1 8974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71" h="8974">
                  <a:moveTo>
                    <a:pt x="f5" y="f2"/>
                  </a:moveTo>
                  <a:lnTo>
                    <a:pt x="f2" y="f4"/>
                  </a:lnTo>
                  <a:lnTo>
                    <a:pt x="f3" y="f6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84FF47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0" name="Freeform 21"/>
            <p:cNvSpPr/>
            <p:nvPr/>
          </p:nvSpPr>
          <p:spPr>
            <a:xfrm>
              <a:off x="1696019" y="4206742"/>
              <a:ext cx="2737155" cy="1228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50"/>
                <a:gd name="f4" fmla="val 6686"/>
                <a:gd name="f5" fmla="val 1609"/>
                <a:gd name="f6" fmla="val 6114"/>
                <a:gd name="f7" fmla="val 1287"/>
                <a:gd name="f8" fmla="val 5971"/>
                <a:gd name="f9" fmla="*/ f0 1 13050"/>
                <a:gd name="f10" fmla="*/ f1 1 6686"/>
                <a:gd name="f11" fmla="+- f4 0 f2"/>
                <a:gd name="f12" fmla="+- f3 0 f2"/>
                <a:gd name="f13" fmla="*/ f12 1 13050"/>
                <a:gd name="f14" fmla="*/ f11 1 6686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050" h="6686">
                  <a:moveTo>
                    <a:pt x="f2" y="f5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1" name="Freeform 25"/>
            <p:cNvSpPr/>
            <p:nvPr/>
          </p:nvSpPr>
          <p:spPr>
            <a:xfrm>
              <a:off x="1696440" y="2222366"/>
              <a:ext cx="2665832" cy="784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10"/>
                <a:gd name="f4" fmla="val 4270"/>
                <a:gd name="f5" fmla="val 3435"/>
                <a:gd name="f6" fmla="val 5594"/>
                <a:gd name="f7" fmla="val 2053"/>
                <a:gd name="f8" fmla="val 2787"/>
                <a:gd name="f9" fmla="*/ f0 1 12710"/>
                <a:gd name="f10" fmla="*/ f1 1 4270"/>
                <a:gd name="f11" fmla="+- f4 0 f2"/>
                <a:gd name="f12" fmla="+- f3 0 f2"/>
                <a:gd name="f13" fmla="*/ f12 1 12710"/>
                <a:gd name="f14" fmla="*/ f11 1 427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710" h="4270">
                  <a:moveTo>
                    <a:pt x="f2" y="f5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2" name="Freeform 26"/>
            <p:cNvSpPr/>
            <p:nvPr/>
          </p:nvSpPr>
          <p:spPr>
            <a:xfrm>
              <a:off x="2430813" y="3830010"/>
              <a:ext cx="389735" cy="893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9"/>
                <a:gd name="f4" fmla="val 4862"/>
                <a:gd name="f5" fmla="val 3754"/>
                <a:gd name="f6" fmla="val 1823"/>
                <a:gd name="f7" fmla="val 393"/>
                <a:gd name="f8" fmla="*/ f0 1 1859"/>
                <a:gd name="f9" fmla="*/ f1 1 4862"/>
                <a:gd name="f10" fmla="+- f4 0 f2"/>
                <a:gd name="f11" fmla="+- f3 0 f2"/>
                <a:gd name="f12" fmla="*/ f11 1 1859"/>
                <a:gd name="f13" fmla="*/ f10 1 4862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59" h="4862">
                  <a:moveTo>
                    <a:pt x="f2" y="f5"/>
                  </a:moveTo>
                  <a:lnTo>
                    <a:pt x="f3" y="f4"/>
                  </a:lnTo>
                  <a:lnTo>
                    <a:pt x="f6" y="f2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CFF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3" name="Freeform 27"/>
            <p:cNvSpPr/>
            <p:nvPr/>
          </p:nvSpPr>
          <p:spPr>
            <a:xfrm>
              <a:off x="2806695" y="3830558"/>
              <a:ext cx="388894" cy="892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5"/>
                <a:gd name="f4" fmla="val 4856"/>
                <a:gd name="f5" fmla="val 16"/>
                <a:gd name="f6" fmla="val 3930"/>
                <a:gd name="f7" fmla="val 1640"/>
                <a:gd name="f8" fmla="val 319"/>
                <a:gd name="f9" fmla="*/ f0 1 1855"/>
                <a:gd name="f10" fmla="*/ f1 1 4856"/>
                <a:gd name="f11" fmla="+- f4 0 f2"/>
                <a:gd name="f12" fmla="+- f3 0 f2"/>
                <a:gd name="f13" fmla="*/ f12 1 1855"/>
                <a:gd name="f14" fmla="*/ f11 1 4856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5" h="4856">
                  <a:moveTo>
                    <a:pt x="f5" y="f4"/>
                  </a:moveTo>
                  <a:lnTo>
                    <a:pt x="f3" y="f6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CFF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4" name="Freeform 28"/>
            <p:cNvSpPr/>
            <p:nvPr/>
          </p:nvSpPr>
          <p:spPr>
            <a:xfrm>
              <a:off x="2753002" y="2548560"/>
              <a:ext cx="292617" cy="27602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5419351 1 1725033"/>
                <a:gd name="f9" fmla="+- 0 0 10800"/>
                <a:gd name="f10" fmla="+- 10800 0 10800"/>
                <a:gd name="f11" fmla="val 2700"/>
                <a:gd name="f12" fmla="val 10125"/>
                <a:gd name="f13" fmla="val 10800"/>
                <a:gd name="f14" fmla="+- 0 0 360"/>
                <a:gd name="f15" fmla="val -2147483647"/>
                <a:gd name="f16" fmla="val 2147483647"/>
                <a:gd name="f17" fmla="+- 0 0 0"/>
                <a:gd name="f18" fmla="*/ f4 1 21600"/>
                <a:gd name="f19" fmla="*/ f5 1 21600"/>
                <a:gd name="f20" fmla="*/ f8 1 180"/>
                <a:gd name="f21" fmla="*/ 0 f8 1"/>
                <a:gd name="f22" fmla="*/ f6 f1 1"/>
                <a:gd name="f23" fmla="*/ f14 f1 1"/>
                <a:gd name="f24" fmla="+- f7 0 f6"/>
                <a:gd name="f25" fmla="pin 2700 f0 10125"/>
                <a:gd name="f26" fmla="*/ f17 f1 1"/>
                <a:gd name="f27" fmla="val f25"/>
                <a:gd name="f28" fmla="*/ 45 f20 1"/>
                <a:gd name="f29" fmla="*/ 90 f20 1"/>
                <a:gd name="f30" fmla="*/ 135 f20 1"/>
                <a:gd name="f31" fmla="*/ 180 f20 1"/>
                <a:gd name="f32" fmla="*/ 225 f20 1"/>
                <a:gd name="f33" fmla="*/ 270 f20 1"/>
                <a:gd name="f34" fmla="*/ 315 f20 1"/>
                <a:gd name="f35" fmla="*/ f21 1 f3"/>
                <a:gd name="f36" fmla="*/ f22 1 f3"/>
                <a:gd name="f37" fmla="*/ f23 1 f3"/>
                <a:gd name="f38" fmla="*/ f24 1 21600"/>
                <a:gd name="f39" fmla="*/ f25 f18 1"/>
                <a:gd name="f40" fmla="*/ f26 1 f3"/>
                <a:gd name="f41" fmla="+- f27 0 2700"/>
                <a:gd name="f42" fmla="+- 10125 0 f27"/>
                <a:gd name="f43" fmla="+- f27 0 10800"/>
                <a:gd name="f44" fmla="+- 10800 0 f27"/>
                <a:gd name="f45" fmla="+- 0 0 f28"/>
                <a:gd name="f46" fmla="+- 0 0 f29"/>
                <a:gd name="f47" fmla="+- 0 0 f30"/>
                <a:gd name="f48" fmla="+- 0 0 f31"/>
                <a:gd name="f49" fmla="+- 0 0 f32"/>
                <a:gd name="f50" fmla="+- 0 0 f33"/>
                <a:gd name="f51" fmla="+- 0 0 f34"/>
                <a:gd name="f52" fmla="+- 0 0 f35"/>
                <a:gd name="f53" fmla="+- f36 0 f2"/>
                <a:gd name="f54" fmla="+- f37 0 f2"/>
                <a:gd name="f55" fmla="*/ 10800 f38 1"/>
                <a:gd name="f56" fmla="*/ 0 f38 1"/>
                <a:gd name="f57" fmla="*/ 21600 f38 1"/>
                <a:gd name="f58" fmla="+- f40 0 f2"/>
                <a:gd name="f59" fmla="*/ f41 5080 1"/>
                <a:gd name="f60" fmla="*/ f42 2120 1"/>
                <a:gd name="f61" fmla="*/ f44 f44 1"/>
                <a:gd name="f62" fmla="*/ f45 f1 1"/>
                <a:gd name="f63" fmla="*/ f46 f1 1"/>
                <a:gd name="f64" fmla="*/ f47 f1 1"/>
                <a:gd name="f65" fmla="*/ f48 f1 1"/>
                <a:gd name="f66" fmla="*/ f49 f1 1"/>
                <a:gd name="f67" fmla="*/ f50 f1 1"/>
                <a:gd name="f68" fmla="*/ f51 f1 1"/>
                <a:gd name="f69" fmla="*/ f52 f1 1"/>
                <a:gd name="f70" fmla="+- f54 0 f53"/>
                <a:gd name="f71" fmla="*/ f55 1 f38"/>
                <a:gd name="f72" fmla="*/ f56 1 f38"/>
                <a:gd name="f73" fmla="*/ f57 1 f38"/>
                <a:gd name="f74" fmla="*/ f59 1 7425"/>
                <a:gd name="f75" fmla="*/ f60 1 7425"/>
                <a:gd name="f76" fmla="*/ f62 1 f8"/>
                <a:gd name="f77" fmla="*/ f63 1 f8"/>
                <a:gd name="f78" fmla="*/ f64 1 f8"/>
                <a:gd name="f79" fmla="*/ f65 1 f8"/>
                <a:gd name="f80" fmla="*/ f66 1 f8"/>
                <a:gd name="f81" fmla="*/ f67 1 f8"/>
                <a:gd name="f82" fmla="*/ f68 1 f8"/>
                <a:gd name="f83" fmla="*/ f69 1 f8"/>
                <a:gd name="f84" fmla="*/ f71 f19 1"/>
                <a:gd name="f85" fmla="*/ f71 f18 1"/>
                <a:gd name="f86" fmla="*/ f72 f19 1"/>
                <a:gd name="f87" fmla="*/ f72 f18 1"/>
                <a:gd name="f88" fmla="*/ f73 f19 1"/>
                <a:gd name="f89" fmla="*/ f73 f18 1"/>
                <a:gd name="f90" fmla="+- f74 2540 0"/>
                <a:gd name="f91" fmla="+- f75 210 0"/>
                <a:gd name="f92" fmla="+- f76 0 f2"/>
                <a:gd name="f93" fmla="+- f77 0 f2"/>
                <a:gd name="f94" fmla="+- f78 0 f2"/>
                <a:gd name="f95" fmla="+- f79 0 f2"/>
                <a:gd name="f96" fmla="+- f80 0 f2"/>
                <a:gd name="f97" fmla="+- f81 0 f2"/>
                <a:gd name="f98" fmla="+- f82 0 f2"/>
                <a:gd name="f99" fmla="+- f83 0 f2"/>
                <a:gd name="f100" fmla="+- 10800 f91 0"/>
                <a:gd name="f101" fmla="+- 10800 0 f91"/>
                <a:gd name="f102" fmla="+- f90 0 10800"/>
                <a:gd name="f103" fmla="+- f92 f2 0"/>
                <a:gd name="f104" fmla="+- f93 f2 0"/>
                <a:gd name="f105" fmla="+- f94 f2 0"/>
                <a:gd name="f106" fmla="+- f95 f2 0"/>
                <a:gd name="f107" fmla="+- f96 f2 0"/>
                <a:gd name="f108" fmla="+- f97 f2 0"/>
                <a:gd name="f109" fmla="+- f98 f2 0"/>
                <a:gd name="f110" fmla="+- f99 f2 0"/>
                <a:gd name="f111" fmla="+- f100 0 10800"/>
                <a:gd name="f112" fmla="+- f101 0 10800"/>
                <a:gd name="f113" fmla="*/ f103 f8 1"/>
                <a:gd name="f114" fmla="*/ f104 f8 1"/>
                <a:gd name="f115" fmla="*/ f105 f8 1"/>
                <a:gd name="f116" fmla="*/ f106 f8 1"/>
                <a:gd name="f117" fmla="*/ f107 f8 1"/>
                <a:gd name="f118" fmla="*/ f108 f8 1"/>
                <a:gd name="f119" fmla="*/ f109 f8 1"/>
                <a:gd name="f120" fmla="*/ f110 f8 1"/>
                <a:gd name="f121" fmla="*/ f113 1 f1"/>
                <a:gd name="f122" fmla="*/ f114 1 f1"/>
                <a:gd name="f123" fmla="*/ f115 1 f1"/>
                <a:gd name="f124" fmla="*/ f116 1 f1"/>
                <a:gd name="f125" fmla="*/ f117 1 f1"/>
                <a:gd name="f126" fmla="*/ f118 1 f1"/>
                <a:gd name="f127" fmla="*/ f119 1 f1"/>
                <a:gd name="f128" fmla="*/ f120 1 f1"/>
                <a:gd name="f129" fmla="+- 0 0 f121"/>
                <a:gd name="f130" fmla="+- 0 0 f122"/>
                <a:gd name="f131" fmla="+- 0 0 f123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+- 0 0 f136"/>
                <a:gd name="f145" fmla="*/ f137 f1 1"/>
                <a:gd name="f146" fmla="*/ f138 f1 1"/>
                <a:gd name="f147" fmla="*/ f139 f1 1"/>
                <a:gd name="f148" fmla="*/ f140 f1 1"/>
                <a:gd name="f149" fmla="*/ f141 f1 1"/>
                <a:gd name="f150" fmla="*/ f142 f1 1"/>
                <a:gd name="f151" fmla="*/ f143 f1 1"/>
                <a:gd name="f152" fmla="*/ f144 f1 1"/>
                <a:gd name="f153" fmla="*/ f145 1 f8"/>
                <a:gd name="f154" fmla="*/ f146 1 f8"/>
                <a:gd name="f155" fmla="*/ f147 1 f8"/>
                <a:gd name="f156" fmla="*/ f148 1 f8"/>
                <a:gd name="f157" fmla="*/ f149 1 f8"/>
                <a:gd name="f158" fmla="*/ f150 1 f8"/>
                <a:gd name="f159" fmla="*/ f151 1 f8"/>
                <a:gd name="f160" fmla="*/ f152 1 f8"/>
                <a:gd name="f161" fmla="+- f153 0 f2"/>
                <a:gd name="f162" fmla="+- f154 0 f2"/>
                <a:gd name="f163" fmla="+- f155 0 f2"/>
                <a:gd name="f164" fmla="+- f156 0 f2"/>
                <a:gd name="f165" fmla="+- f157 0 f2"/>
                <a:gd name="f166" fmla="+- f158 0 f2"/>
                <a:gd name="f167" fmla="+- f159 0 f2"/>
                <a:gd name="f168" fmla="+- f160 0 f2"/>
                <a:gd name="f169" fmla="sin 1 f161"/>
                <a:gd name="f170" fmla="cos 1 f161"/>
                <a:gd name="f171" fmla="sin 1 f162"/>
                <a:gd name="f172" fmla="cos 1 f162"/>
                <a:gd name="f173" fmla="sin 1 f163"/>
                <a:gd name="f174" fmla="cos 1 f163"/>
                <a:gd name="f175" fmla="sin 1 f164"/>
                <a:gd name="f176" fmla="cos 1 f164"/>
                <a:gd name="f177" fmla="sin 1 f165"/>
                <a:gd name="f178" fmla="cos 1 f165"/>
                <a:gd name="f179" fmla="sin 1 f166"/>
                <a:gd name="f180" fmla="cos 1 f166"/>
                <a:gd name="f181" fmla="sin 1 f167"/>
                <a:gd name="f182" fmla="cos 1 f167"/>
                <a:gd name="f183" fmla="cos 1 f168"/>
                <a:gd name="f184" fmla="sin 1 f168"/>
                <a:gd name="f185" fmla="+- 0 0 f169"/>
                <a:gd name="f186" fmla="+- 0 0 f170"/>
                <a:gd name="f187" fmla="+- 0 0 f171"/>
                <a:gd name="f188" fmla="+- 0 0 f172"/>
                <a:gd name="f189" fmla="+- 0 0 f173"/>
                <a:gd name="f190" fmla="+- 0 0 f174"/>
                <a:gd name="f191" fmla="+- 0 0 f175"/>
                <a:gd name="f192" fmla="+- 0 0 f176"/>
                <a:gd name="f193" fmla="+- 0 0 f177"/>
                <a:gd name="f194" fmla="+- 0 0 f178"/>
                <a:gd name="f195" fmla="+- 0 0 f179"/>
                <a:gd name="f196" fmla="+- 0 0 f180"/>
                <a:gd name="f197" fmla="+- 0 0 f181"/>
                <a:gd name="f198" fmla="+- 0 0 f182"/>
                <a:gd name="f199" fmla="+- 0 0 f183"/>
                <a:gd name="f200" fmla="+- 0 0 f184"/>
                <a:gd name="f201" fmla="+- 0 0 f185"/>
                <a:gd name="f202" fmla="+- 0 0 f186"/>
                <a:gd name="f203" fmla="+- 0 0 f187"/>
                <a:gd name="f204" fmla="+- 0 0 f188"/>
                <a:gd name="f205" fmla="+- 0 0 f189"/>
                <a:gd name="f206" fmla="+- 0 0 f190"/>
                <a:gd name="f207" fmla="+- 0 0 f191"/>
                <a:gd name="f208" fmla="+- 0 0 f192"/>
                <a:gd name="f209" fmla="+- 0 0 f193"/>
                <a:gd name="f210" fmla="+- 0 0 f194"/>
                <a:gd name="f211" fmla="+- 0 0 f195"/>
                <a:gd name="f212" fmla="+- 0 0 f196"/>
                <a:gd name="f213" fmla="+- 0 0 f197"/>
                <a:gd name="f214" fmla="+- 0 0 f198"/>
                <a:gd name="f215" fmla="+- 0 0 f199"/>
                <a:gd name="f216" fmla="+- 0 0 f200"/>
                <a:gd name="f217" fmla="val f201"/>
                <a:gd name="f218" fmla="val f202"/>
                <a:gd name="f219" fmla="val f203"/>
                <a:gd name="f220" fmla="val f204"/>
                <a:gd name="f221" fmla="val f205"/>
                <a:gd name="f222" fmla="val f206"/>
                <a:gd name="f223" fmla="val f207"/>
                <a:gd name="f224" fmla="val f208"/>
                <a:gd name="f225" fmla="val f209"/>
                <a:gd name="f226" fmla="val f210"/>
                <a:gd name="f227" fmla="val f211"/>
                <a:gd name="f228" fmla="val f212"/>
                <a:gd name="f229" fmla="val f213"/>
                <a:gd name="f230" fmla="val f214"/>
                <a:gd name="f231" fmla="val f215"/>
                <a:gd name="f232" fmla="val f216"/>
                <a:gd name="f233" fmla="+- 0 0 f217"/>
                <a:gd name="f234" fmla="+- 0 0 f218"/>
                <a:gd name="f235" fmla="+- 0 0 f219"/>
                <a:gd name="f236" fmla="+- 0 0 f220"/>
                <a:gd name="f237" fmla="+- 0 0 f221"/>
                <a:gd name="f238" fmla="+- 0 0 f222"/>
                <a:gd name="f239" fmla="+- 0 0 f223"/>
                <a:gd name="f240" fmla="+- 0 0 f224"/>
                <a:gd name="f241" fmla="+- 0 0 f225"/>
                <a:gd name="f242" fmla="+- 0 0 f226"/>
                <a:gd name="f243" fmla="+- 0 0 f227"/>
                <a:gd name="f244" fmla="+- 0 0 f228"/>
                <a:gd name="f245" fmla="+- 0 0 f229"/>
                <a:gd name="f246" fmla="+- 0 0 f230"/>
                <a:gd name="f247" fmla="+- 0 0 f231"/>
                <a:gd name="f248" fmla="+- 0 0 f232"/>
                <a:gd name="f249" fmla="*/ f233 f9 1"/>
                <a:gd name="f250" fmla="*/ f234 f10 1"/>
                <a:gd name="f251" fmla="*/ f234 f9 1"/>
                <a:gd name="f252" fmla="*/ f233 f10 1"/>
                <a:gd name="f253" fmla="*/ f233 f102 1"/>
                <a:gd name="f254" fmla="*/ f234 f111 1"/>
                <a:gd name="f255" fmla="*/ f234 f102 1"/>
                <a:gd name="f256" fmla="*/ f233 f111 1"/>
                <a:gd name="f257" fmla="*/ f234 f112 1"/>
                <a:gd name="f258" fmla="*/ f233 f112 1"/>
                <a:gd name="f259" fmla="*/ f235 f9 1"/>
                <a:gd name="f260" fmla="*/ f236 f10 1"/>
                <a:gd name="f261" fmla="*/ f236 f9 1"/>
                <a:gd name="f262" fmla="*/ f235 f10 1"/>
                <a:gd name="f263" fmla="*/ f235 f102 1"/>
                <a:gd name="f264" fmla="*/ f236 f111 1"/>
                <a:gd name="f265" fmla="*/ f236 f102 1"/>
                <a:gd name="f266" fmla="*/ f235 f111 1"/>
                <a:gd name="f267" fmla="*/ f236 f112 1"/>
                <a:gd name="f268" fmla="*/ f235 f112 1"/>
                <a:gd name="f269" fmla="*/ f237 f9 1"/>
                <a:gd name="f270" fmla="*/ f238 f10 1"/>
                <a:gd name="f271" fmla="*/ f238 f9 1"/>
                <a:gd name="f272" fmla="*/ f237 f10 1"/>
                <a:gd name="f273" fmla="*/ f237 f102 1"/>
                <a:gd name="f274" fmla="*/ f238 f111 1"/>
                <a:gd name="f275" fmla="*/ f238 f102 1"/>
                <a:gd name="f276" fmla="*/ f237 f111 1"/>
                <a:gd name="f277" fmla="*/ f238 f112 1"/>
                <a:gd name="f278" fmla="*/ f237 f112 1"/>
                <a:gd name="f279" fmla="*/ f239 f9 1"/>
                <a:gd name="f280" fmla="*/ f240 f10 1"/>
                <a:gd name="f281" fmla="*/ f240 f9 1"/>
                <a:gd name="f282" fmla="*/ f239 f10 1"/>
                <a:gd name="f283" fmla="*/ f239 f102 1"/>
                <a:gd name="f284" fmla="*/ f240 f111 1"/>
                <a:gd name="f285" fmla="*/ f240 f102 1"/>
                <a:gd name="f286" fmla="*/ f239 f111 1"/>
                <a:gd name="f287" fmla="*/ f240 f112 1"/>
                <a:gd name="f288" fmla="*/ f239 f112 1"/>
                <a:gd name="f289" fmla="*/ f241 f9 1"/>
                <a:gd name="f290" fmla="*/ f242 f10 1"/>
                <a:gd name="f291" fmla="*/ f242 f9 1"/>
                <a:gd name="f292" fmla="*/ f241 f10 1"/>
                <a:gd name="f293" fmla="*/ f241 f102 1"/>
                <a:gd name="f294" fmla="*/ f242 f111 1"/>
                <a:gd name="f295" fmla="*/ f242 f102 1"/>
                <a:gd name="f296" fmla="*/ f241 f111 1"/>
                <a:gd name="f297" fmla="*/ f242 f112 1"/>
                <a:gd name="f298" fmla="*/ f241 f112 1"/>
                <a:gd name="f299" fmla="*/ f243 f9 1"/>
                <a:gd name="f300" fmla="*/ f244 f10 1"/>
                <a:gd name="f301" fmla="*/ f244 f9 1"/>
                <a:gd name="f302" fmla="*/ f243 f10 1"/>
                <a:gd name="f303" fmla="*/ f243 f102 1"/>
                <a:gd name="f304" fmla="*/ f244 f111 1"/>
                <a:gd name="f305" fmla="*/ f244 f102 1"/>
                <a:gd name="f306" fmla="*/ f243 f111 1"/>
                <a:gd name="f307" fmla="*/ f244 f112 1"/>
                <a:gd name="f308" fmla="*/ f243 f112 1"/>
                <a:gd name="f309" fmla="*/ f245 f9 1"/>
                <a:gd name="f310" fmla="*/ f246 f10 1"/>
                <a:gd name="f311" fmla="*/ f246 f9 1"/>
                <a:gd name="f312" fmla="*/ f245 f10 1"/>
                <a:gd name="f313" fmla="*/ f245 f102 1"/>
                <a:gd name="f314" fmla="*/ f246 f111 1"/>
                <a:gd name="f315" fmla="*/ f246 f102 1"/>
                <a:gd name="f316" fmla="*/ f245 f111 1"/>
                <a:gd name="f317" fmla="*/ f246 f112 1"/>
                <a:gd name="f318" fmla="*/ f245 f112 1"/>
                <a:gd name="f319" fmla="*/ f233 f43 1"/>
                <a:gd name="f320" fmla="*/ f241 f43 1"/>
                <a:gd name="f321" fmla="*/ f44 f247 1"/>
                <a:gd name="f322" fmla="*/ f44 f248 1"/>
                <a:gd name="f323" fmla="+- f249 f250 0"/>
                <a:gd name="f324" fmla="+- f251 0 f252"/>
                <a:gd name="f325" fmla="+- f253 f254 0"/>
                <a:gd name="f326" fmla="+- f255 0 f256"/>
                <a:gd name="f327" fmla="+- f253 f257 0"/>
                <a:gd name="f328" fmla="+- f255 0 f258"/>
                <a:gd name="f329" fmla="+- f259 f260 0"/>
                <a:gd name="f330" fmla="+- f261 0 f262"/>
                <a:gd name="f331" fmla="+- f263 f264 0"/>
                <a:gd name="f332" fmla="+- f265 0 f266"/>
                <a:gd name="f333" fmla="+- f263 f267 0"/>
                <a:gd name="f334" fmla="+- f265 0 f268"/>
                <a:gd name="f335" fmla="+- f269 f270 0"/>
                <a:gd name="f336" fmla="+- f271 0 f272"/>
                <a:gd name="f337" fmla="+- f273 f274 0"/>
                <a:gd name="f338" fmla="+- f275 0 f276"/>
                <a:gd name="f339" fmla="+- f273 f277 0"/>
                <a:gd name="f340" fmla="+- f275 0 f278"/>
                <a:gd name="f341" fmla="+- f279 f280 0"/>
                <a:gd name="f342" fmla="+- f281 0 f282"/>
                <a:gd name="f343" fmla="+- f283 f284 0"/>
                <a:gd name="f344" fmla="+- f285 0 f286"/>
                <a:gd name="f345" fmla="+- f283 f287 0"/>
                <a:gd name="f346" fmla="+- f285 0 f288"/>
                <a:gd name="f347" fmla="+- f289 f290 0"/>
                <a:gd name="f348" fmla="+- f291 0 f292"/>
                <a:gd name="f349" fmla="+- f293 f294 0"/>
                <a:gd name="f350" fmla="+- f295 0 f296"/>
                <a:gd name="f351" fmla="+- f293 f297 0"/>
                <a:gd name="f352" fmla="+- f295 0 f298"/>
                <a:gd name="f353" fmla="+- f299 f300 0"/>
                <a:gd name="f354" fmla="+- f301 0 f302"/>
                <a:gd name="f355" fmla="+- f303 f304 0"/>
                <a:gd name="f356" fmla="+- f305 0 f306"/>
                <a:gd name="f357" fmla="+- f303 f307 0"/>
                <a:gd name="f358" fmla="+- f305 0 f308"/>
                <a:gd name="f359" fmla="+- f309 f310 0"/>
                <a:gd name="f360" fmla="+- f311 0 f312"/>
                <a:gd name="f361" fmla="+- f313 f314 0"/>
                <a:gd name="f362" fmla="+- f315 0 f316"/>
                <a:gd name="f363" fmla="+- f313 f317 0"/>
                <a:gd name="f364" fmla="+- f315 0 f318"/>
                <a:gd name="f365" fmla="+- f319 f250 0"/>
                <a:gd name="f366" fmla="+- f320 f290 0"/>
                <a:gd name="f367" fmla="*/ f321 f321 1"/>
                <a:gd name="f368" fmla="*/ f322 f322 1"/>
                <a:gd name="f369" fmla="+- f323 10800 0"/>
                <a:gd name="f370" fmla="+- 0 0 f324"/>
                <a:gd name="f371" fmla="+- f325 10800 0"/>
                <a:gd name="f372" fmla="+- 0 0 f326"/>
                <a:gd name="f373" fmla="+- f327 10800 0"/>
                <a:gd name="f374" fmla="+- 0 0 f328"/>
                <a:gd name="f375" fmla="+- f329 10800 0"/>
                <a:gd name="f376" fmla="+- 0 0 f330"/>
                <a:gd name="f377" fmla="+- f331 10800 0"/>
                <a:gd name="f378" fmla="+- 0 0 f332"/>
                <a:gd name="f379" fmla="+- f333 10800 0"/>
                <a:gd name="f380" fmla="+- 0 0 f334"/>
                <a:gd name="f381" fmla="+- f335 10800 0"/>
                <a:gd name="f382" fmla="+- 0 0 f336"/>
                <a:gd name="f383" fmla="+- f337 10800 0"/>
                <a:gd name="f384" fmla="+- 0 0 f338"/>
                <a:gd name="f385" fmla="+- f339 10800 0"/>
                <a:gd name="f386" fmla="+- 0 0 f340"/>
                <a:gd name="f387" fmla="+- f341 10800 0"/>
                <a:gd name="f388" fmla="+- 0 0 f342"/>
                <a:gd name="f389" fmla="+- f343 10800 0"/>
                <a:gd name="f390" fmla="+- 0 0 f344"/>
                <a:gd name="f391" fmla="+- f345 10800 0"/>
                <a:gd name="f392" fmla="+- 0 0 f346"/>
                <a:gd name="f393" fmla="+- f347 10800 0"/>
                <a:gd name="f394" fmla="+- 0 0 f348"/>
                <a:gd name="f395" fmla="+- f349 10800 0"/>
                <a:gd name="f396" fmla="+- 0 0 f350"/>
                <a:gd name="f397" fmla="+- f351 10800 0"/>
                <a:gd name="f398" fmla="+- 0 0 f352"/>
                <a:gd name="f399" fmla="+- f353 10800 0"/>
                <a:gd name="f400" fmla="+- 0 0 f354"/>
                <a:gd name="f401" fmla="+- f355 10800 0"/>
                <a:gd name="f402" fmla="+- 0 0 f356"/>
                <a:gd name="f403" fmla="+- f357 10800 0"/>
                <a:gd name="f404" fmla="+- 0 0 f358"/>
                <a:gd name="f405" fmla="+- f359 10800 0"/>
                <a:gd name="f406" fmla="+- 0 0 f360"/>
                <a:gd name="f407" fmla="+- f361 10800 0"/>
                <a:gd name="f408" fmla="+- 0 0 f362"/>
                <a:gd name="f409" fmla="+- f363 10800 0"/>
                <a:gd name="f410" fmla="+- 0 0 f364"/>
                <a:gd name="f411" fmla="+- f365 10800 0"/>
                <a:gd name="f412" fmla="+- f366 10800 0"/>
                <a:gd name="f413" fmla="+- f367 f368 0"/>
                <a:gd name="f414" fmla="+- f370 10800 0"/>
                <a:gd name="f415" fmla="+- f372 10800 0"/>
                <a:gd name="f416" fmla="+- f374 10800 0"/>
                <a:gd name="f417" fmla="+- f376 10800 0"/>
                <a:gd name="f418" fmla="+- f378 10800 0"/>
                <a:gd name="f419" fmla="+- f380 10800 0"/>
                <a:gd name="f420" fmla="+- f382 10800 0"/>
                <a:gd name="f421" fmla="+- f384 10800 0"/>
                <a:gd name="f422" fmla="+- f386 10800 0"/>
                <a:gd name="f423" fmla="+- f388 10800 0"/>
                <a:gd name="f424" fmla="+- f390 10800 0"/>
                <a:gd name="f425" fmla="+- f392 10800 0"/>
                <a:gd name="f426" fmla="+- f394 10800 0"/>
                <a:gd name="f427" fmla="+- f396 10800 0"/>
                <a:gd name="f428" fmla="+- f398 10800 0"/>
                <a:gd name="f429" fmla="+- f400 10800 0"/>
                <a:gd name="f430" fmla="+- f402 10800 0"/>
                <a:gd name="f431" fmla="+- f404 10800 0"/>
                <a:gd name="f432" fmla="+- f406 10800 0"/>
                <a:gd name="f433" fmla="+- f408 10800 0"/>
                <a:gd name="f434" fmla="+- f410 10800 0"/>
                <a:gd name="f435" fmla="sqrt f413"/>
                <a:gd name="f436" fmla="*/ f411 f18 1"/>
                <a:gd name="f437" fmla="*/ f412 f18 1"/>
                <a:gd name="f438" fmla="*/ f412 f19 1"/>
                <a:gd name="f439" fmla="*/ f411 f19 1"/>
                <a:gd name="f440" fmla="*/ f61 1 f435"/>
                <a:gd name="f441" fmla="*/ f247 f440 1"/>
                <a:gd name="f442" fmla="*/ f248 f440 1"/>
                <a:gd name="f443" fmla="+- 10800 0 f441"/>
                <a:gd name="f444" fmla="+- 10800 0 f442"/>
              </a:gdLst>
              <a:ahLst>
                <a:ahXY gdRefX="f0" minX="f11" maxX="f12">
                  <a:pos x="f39" y="f8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5" y="f86"/>
                </a:cxn>
                <a:cxn ang="f58">
                  <a:pos x="f87" y="f84"/>
                </a:cxn>
                <a:cxn ang="f58">
                  <a:pos x="f85" y="f88"/>
                </a:cxn>
                <a:cxn ang="f58">
                  <a:pos x="f89" y="f84"/>
                </a:cxn>
              </a:cxnLst>
              <a:rect l="f436" t="f439" r="f437" b="f438"/>
              <a:pathLst>
                <a:path w="21600" h="21600">
                  <a:moveTo>
                    <a:pt x="f6" y="f13"/>
                  </a:moveTo>
                  <a:lnTo>
                    <a:pt x="f90" y="f100"/>
                  </a:lnTo>
                  <a:lnTo>
                    <a:pt x="f90" y="f101"/>
                  </a:lnTo>
                  <a:close/>
                </a:path>
                <a:path w="21600" h="21600">
                  <a:moveTo>
                    <a:pt x="f369" y="f414"/>
                  </a:moveTo>
                  <a:lnTo>
                    <a:pt x="f371" y="f415"/>
                  </a:lnTo>
                  <a:lnTo>
                    <a:pt x="f373" y="f416"/>
                  </a:lnTo>
                  <a:close/>
                </a:path>
                <a:path w="21600" h="21600">
                  <a:moveTo>
                    <a:pt x="f375" y="f417"/>
                  </a:moveTo>
                  <a:lnTo>
                    <a:pt x="f377" y="f418"/>
                  </a:lnTo>
                  <a:lnTo>
                    <a:pt x="f379" y="f419"/>
                  </a:lnTo>
                  <a:close/>
                </a:path>
                <a:path w="21600" h="21600">
                  <a:moveTo>
                    <a:pt x="f381" y="f420"/>
                  </a:moveTo>
                  <a:lnTo>
                    <a:pt x="f383" y="f421"/>
                  </a:lnTo>
                  <a:lnTo>
                    <a:pt x="f385" y="f422"/>
                  </a:lnTo>
                  <a:close/>
                </a:path>
                <a:path w="21600" h="21600">
                  <a:moveTo>
                    <a:pt x="f387" y="f423"/>
                  </a:moveTo>
                  <a:lnTo>
                    <a:pt x="f389" y="f424"/>
                  </a:lnTo>
                  <a:lnTo>
                    <a:pt x="f391" y="f425"/>
                  </a:lnTo>
                  <a:close/>
                </a:path>
                <a:path w="21600" h="21600">
                  <a:moveTo>
                    <a:pt x="f393" y="f426"/>
                  </a:moveTo>
                  <a:lnTo>
                    <a:pt x="f395" y="f427"/>
                  </a:lnTo>
                  <a:lnTo>
                    <a:pt x="f397" y="f428"/>
                  </a:lnTo>
                  <a:close/>
                </a:path>
                <a:path w="21600" h="21600">
                  <a:moveTo>
                    <a:pt x="f399" y="f429"/>
                  </a:moveTo>
                  <a:lnTo>
                    <a:pt x="f401" y="f430"/>
                  </a:lnTo>
                  <a:lnTo>
                    <a:pt x="f403" y="f431"/>
                  </a:lnTo>
                  <a:close/>
                </a:path>
                <a:path w="21600" h="21600">
                  <a:moveTo>
                    <a:pt x="f405" y="f432"/>
                  </a:moveTo>
                  <a:lnTo>
                    <a:pt x="f407" y="f433"/>
                  </a:lnTo>
                  <a:lnTo>
                    <a:pt x="f409" y="f434"/>
                  </a:lnTo>
                  <a:close/>
                </a:path>
                <a:path w="21600" h="21600">
                  <a:moveTo>
                    <a:pt x="f443" y="f444"/>
                  </a:moveTo>
                  <a:arcTo wR="f44" hR="f44" stAng="f53" swAng="f70"/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092982" y="2229426"/>
            <a:ext cx="201908" cy="1601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2226367" y="2522770"/>
            <a:ext cx="1349879" cy="11578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930"/>
              <a:gd name="f5" fmla="val 7160"/>
              <a:gd name="f6" fmla="val 1530"/>
              <a:gd name="f7" fmla="val 4490"/>
              <a:gd name="f8" fmla="val 3400"/>
              <a:gd name="f9" fmla="val 1970"/>
              <a:gd name="f10" fmla="val 5270"/>
              <a:gd name="f11" fmla="val 5860"/>
              <a:gd name="f12" fmla="val 1950"/>
              <a:gd name="f13" fmla="val 6470"/>
              <a:gd name="f14" fmla="val 2210"/>
              <a:gd name="f15" fmla="val 6970"/>
              <a:gd name="f16" fmla="val 2600"/>
              <a:gd name="f17" fmla="val 7450"/>
              <a:gd name="f18" fmla="val 1390"/>
              <a:gd name="f19" fmla="val 8340"/>
              <a:gd name="f20" fmla="val 650"/>
              <a:gd name="f21" fmla="val 9340"/>
              <a:gd name="f22" fmla="val 10004"/>
              <a:gd name="f23" fmla="val 690"/>
              <a:gd name="f24" fmla="val 10710"/>
              <a:gd name="f25" fmla="val 1050"/>
              <a:gd name="f26" fmla="val 11210"/>
              <a:gd name="f27" fmla="val 1700"/>
              <a:gd name="f28" fmla="val 11570"/>
              <a:gd name="f29" fmla="val 630"/>
              <a:gd name="f30" fmla="val 12330"/>
              <a:gd name="f31" fmla="val 13150"/>
              <a:gd name="f32" fmla="val 13840"/>
              <a:gd name="f33" fmla="val 14470"/>
              <a:gd name="f34" fmla="val 460"/>
              <a:gd name="f35" fmla="val 14870"/>
              <a:gd name="f36" fmla="val 1160"/>
              <a:gd name="f37" fmla="val 15330"/>
              <a:gd name="f38" fmla="val 440"/>
              <a:gd name="f39" fmla="val 16020"/>
              <a:gd name="f40" fmla="val 16740"/>
              <a:gd name="f41" fmla="val 17910"/>
              <a:gd name="f42" fmla="val 18900"/>
              <a:gd name="f43" fmla="val 1130"/>
              <a:gd name="f44" fmla="val 19110"/>
              <a:gd name="f45" fmla="val 2710"/>
              <a:gd name="f46" fmla="val 20240"/>
              <a:gd name="f47" fmla="val 3150"/>
              <a:gd name="f48" fmla="val 21060"/>
              <a:gd name="f49" fmla="val 4580"/>
              <a:gd name="f50" fmla="val 6220"/>
              <a:gd name="f51" fmla="val 6720"/>
              <a:gd name="f52" fmla="val 21000"/>
              <a:gd name="f53" fmla="val 7200"/>
              <a:gd name="f54" fmla="val 20830"/>
              <a:gd name="f55" fmla="val 7660"/>
              <a:gd name="f56" fmla="val 21310"/>
              <a:gd name="f57" fmla="val 8460"/>
              <a:gd name="f58" fmla="val 9450"/>
              <a:gd name="f59" fmla="val 10460"/>
              <a:gd name="f60" fmla="val 12750"/>
              <a:gd name="f61" fmla="val 20310"/>
              <a:gd name="f62" fmla="val 14680"/>
              <a:gd name="f63" fmla="val 18650"/>
              <a:gd name="f64" fmla="val 15010"/>
              <a:gd name="f65" fmla="val 17200"/>
              <a:gd name="f66" fmla="val 17370"/>
              <a:gd name="f67" fmla="val 18920"/>
              <a:gd name="f68" fmla="val 15770"/>
              <a:gd name="f69" fmla="val 15220"/>
              <a:gd name="f70" fmla="val 14700"/>
              <a:gd name="f71" fmla="val 18710"/>
              <a:gd name="f72" fmla="val 14240"/>
              <a:gd name="f73" fmla="val 18310"/>
              <a:gd name="f74" fmla="val 13820"/>
              <a:gd name="f75" fmla="val 12490"/>
              <a:gd name="f76" fmla="val 11000"/>
              <a:gd name="f77" fmla="val 9890"/>
              <a:gd name="f78" fmla="val 8840"/>
              <a:gd name="f79" fmla="val 20790"/>
              <a:gd name="f80" fmla="val 8210"/>
              <a:gd name="f81" fmla="val 19510"/>
              <a:gd name="f82" fmla="val 7620"/>
              <a:gd name="f83" fmla="val 20000"/>
              <a:gd name="f84" fmla="val 7930"/>
              <a:gd name="f85" fmla="val 20290"/>
              <a:gd name="f86" fmla="val 6240"/>
              <a:gd name="f87" fmla="val 4850"/>
              <a:gd name="f88" fmla="val 3570"/>
              <a:gd name="f89" fmla="val 19280"/>
              <a:gd name="f90" fmla="val 2900"/>
              <a:gd name="f91" fmla="val 17640"/>
              <a:gd name="f92" fmla="val 1300"/>
              <a:gd name="f93" fmla="val 17600"/>
              <a:gd name="f94" fmla="val 480"/>
              <a:gd name="f95" fmla="val 16300"/>
              <a:gd name="f96" fmla="val 14660"/>
              <a:gd name="f97" fmla="val 13900"/>
              <a:gd name="f98" fmla="val 13210"/>
              <a:gd name="f99" fmla="val 1070"/>
              <a:gd name="f100" fmla="val 12640"/>
              <a:gd name="f101" fmla="val 380"/>
              <a:gd name="f102" fmla="val 12160"/>
              <a:gd name="f103" fmla="val 10120"/>
              <a:gd name="f104" fmla="val 8590"/>
              <a:gd name="f105" fmla="val 840"/>
              <a:gd name="f106" fmla="val 7330"/>
              <a:gd name="f107" fmla="val 7410"/>
              <a:gd name="f108" fmla="val 2040"/>
              <a:gd name="f109" fmla="val 7690"/>
              <a:gd name="f110" fmla="val 2090"/>
              <a:gd name="f111" fmla="val 7920"/>
              <a:gd name="f112" fmla="val 2790"/>
              <a:gd name="f113" fmla="val 7480"/>
              <a:gd name="f114" fmla="val 3050"/>
              <a:gd name="f115" fmla="val 7670"/>
              <a:gd name="f116" fmla="val 3310"/>
              <a:gd name="f117" fmla="val 11130"/>
              <a:gd name="f118" fmla="val 1910"/>
              <a:gd name="f119" fmla="val 11080"/>
              <a:gd name="f120" fmla="val 2160"/>
              <a:gd name="f121" fmla="val 11030"/>
              <a:gd name="f122" fmla="val 2400"/>
              <a:gd name="f123" fmla="val 14720"/>
              <a:gd name="f124" fmla="val 1400"/>
              <a:gd name="f125" fmla="val 14640"/>
              <a:gd name="f126" fmla="val 1720"/>
              <a:gd name="f127" fmla="val 14540"/>
              <a:gd name="f128" fmla="val 2010"/>
              <a:gd name="f129" fmla="val 19130"/>
              <a:gd name="f130" fmla="val 2890"/>
              <a:gd name="f131" fmla="val 19230"/>
              <a:gd name="f132" fmla="val 3290"/>
              <a:gd name="f133" fmla="val 19190"/>
              <a:gd name="f134" fmla="val 3380"/>
              <a:gd name="f135" fmla="val 20660"/>
              <a:gd name="f136" fmla="val 8170"/>
              <a:gd name="f137" fmla="val 20430"/>
              <a:gd name="f138" fmla="val 8620"/>
              <a:gd name="f139" fmla="val 20110"/>
              <a:gd name="f140" fmla="val 8990"/>
              <a:gd name="f141" fmla="val 18660"/>
              <a:gd name="f142" fmla="val 18740"/>
              <a:gd name="f143" fmla="val 14200"/>
              <a:gd name="f144" fmla="val 18280"/>
              <a:gd name="f145" fmla="val 12200"/>
              <a:gd name="f146" fmla="val 17000"/>
              <a:gd name="f147" fmla="val 11450"/>
              <a:gd name="f148" fmla="val 14320"/>
              <a:gd name="f149" fmla="val 17980"/>
              <a:gd name="f150" fmla="val 14350"/>
              <a:gd name="f151" fmla="val 17680"/>
              <a:gd name="f152" fmla="val 14370"/>
              <a:gd name="f153" fmla="val 17360"/>
              <a:gd name="f154" fmla="val 8220"/>
              <a:gd name="f155" fmla="val 8060"/>
              <a:gd name="f156" fmla="val 19250"/>
              <a:gd name="f157" fmla="val 7960"/>
              <a:gd name="f158" fmla="val 18950"/>
              <a:gd name="f159" fmla="val 7860"/>
              <a:gd name="f160" fmla="val 18640"/>
              <a:gd name="f161" fmla="val 3090"/>
              <a:gd name="f162" fmla="val 3280"/>
              <a:gd name="f163" fmla="val 17540"/>
              <a:gd name="f164" fmla="val 3460"/>
              <a:gd name="f165" fmla="val 17450"/>
              <a:gd name="f166" fmla="val 12900"/>
              <a:gd name="f167" fmla="val 1780"/>
              <a:gd name="f168" fmla="val 13130"/>
              <a:gd name="f169" fmla="val 2330"/>
              <a:gd name="f170" fmla="val 13040"/>
              <a:gd name="f171" fmla="*/ f0 1 21600"/>
              <a:gd name="f172" fmla="*/ f1 1 21600"/>
              <a:gd name="f173" fmla="+- f3 0 f2"/>
              <a:gd name="f174" fmla="*/ f173 1 21600"/>
              <a:gd name="f175" fmla="*/ 3000 f174 1"/>
              <a:gd name="f176" fmla="*/ 17110 f174 1"/>
              <a:gd name="f177" fmla="*/ 17330 f174 1"/>
              <a:gd name="f178" fmla="*/ 3320 f174 1"/>
              <a:gd name="f179" fmla="*/ f175 1 f174"/>
              <a:gd name="f180" fmla="*/ f176 1 f174"/>
              <a:gd name="f181" fmla="*/ f178 1 f174"/>
              <a:gd name="f182" fmla="*/ f177 1 f174"/>
              <a:gd name="f183" fmla="*/ f179 f171 1"/>
              <a:gd name="f184" fmla="*/ f180 f171 1"/>
              <a:gd name="f185" fmla="*/ f182 f172 1"/>
              <a:gd name="f186" fmla="*/ f181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21600" h="21600">
                <a:moveTo>
                  <a:pt x="f4" y="f5"/>
                </a:moveTo>
                <a:cubicBezTo>
                  <a:pt x="f6" y="f7"/>
                  <a:pt x="f8" y="f9"/>
                  <a:pt x="f10" y="f9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31" y="f2"/>
                </a:cubicBezTo>
                <a:cubicBezTo>
                  <a:pt x="f32" y="f2"/>
                  <a:pt x="f33" y="f34"/>
                  <a:pt x="f35" y="f36"/>
                </a:cubicBezTo>
                <a:cubicBezTo>
                  <a:pt x="f37" y="f38"/>
                  <a:pt x="f39" y="f2"/>
                  <a:pt x="f40" y="f2"/>
                </a:cubicBezTo>
                <a:cubicBezTo>
                  <a:pt x="f41" y="f2"/>
                  <a:pt x="f42" y="f43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48" y="f51"/>
                  <a:pt x="f52" y="f53"/>
                  <a:pt x="f54" y="f55"/>
                </a:cubicBezTo>
                <a:cubicBezTo>
                  <a:pt x="f56" y="f57"/>
                  <a:pt x="f3" y="f58"/>
                  <a:pt x="f3" y="f59"/>
                </a:cubicBezTo>
                <a:cubicBezTo>
                  <a:pt x="f3" y="f60"/>
                  <a:pt x="f61" y="f62"/>
                  <a:pt x="f63" y="f64"/>
                </a:cubicBezTo>
                <a:cubicBezTo>
                  <a:pt x="f63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46"/>
                  <a:pt x="f75" y="f3"/>
                  <a:pt x="f76" y="f3"/>
                </a:cubicBezTo>
                <a:cubicBezTo>
                  <a:pt x="f77" y="f3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5"/>
                  <a:pt x="f88" y="f89"/>
                  <a:pt x="f90" y="f91"/>
                </a:cubicBezTo>
                <a:cubicBezTo>
                  <a:pt x="f92" y="f93"/>
                  <a:pt x="f94" y="f95"/>
                  <a:pt x="f94" y="f96"/>
                </a:cubicBezTo>
                <a:cubicBezTo>
                  <a:pt x="f94" y="f97"/>
                  <a:pt x="f23" y="f98"/>
                  <a:pt x="f99" y="f100"/>
                </a:cubicBezTo>
                <a:cubicBezTo>
                  <a:pt x="f101" y="f102"/>
                  <a:pt x="f2" y="f26"/>
                  <a:pt x="f2" y="f103"/>
                </a:cubicBezTo>
                <a:cubicBezTo>
                  <a:pt x="f2" y="f104"/>
                  <a:pt x="f105" y="f106"/>
                  <a:pt x="f4" y="f5"/>
                </a:cubicBezTo>
                <a:close/>
              </a:path>
              <a:path w="21600" h="21600" fill="none">
                <a:moveTo>
                  <a:pt x="f4" y="f5"/>
                </a:moveTo>
                <a:cubicBezTo>
                  <a:pt x="f12" y="f107"/>
                  <a:pt x="f108" y="f109"/>
                  <a:pt x="f110" y="f111"/>
                </a:cubicBezTo>
              </a:path>
              <a:path w="21600" h="21600" fill="none">
                <a:moveTo>
                  <a:pt x="f15" y="f16"/>
                </a:moveTo>
                <a:cubicBezTo>
                  <a:pt x="f53" y="f112"/>
                  <a:pt x="f113" y="f114"/>
                  <a:pt x="f115" y="f116"/>
                </a:cubicBezTo>
              </a:path>
              <a:path w="21600" h="21600" fill="none">
                <a:moveTo>
                  <a:pt x="f26" y="f27"/>
                </a:moveTo>
                <a:cubicBezTo>
                  <a:pt x="f117" y="f118"/>
                  <a:pt x="f119" y="f120"/>
                  <a:pt x="f121" y="f122"/>
                </a:cubicBezTo>
              </a:path>
              <a:path w="21600" h="21600" fill="none">
                <a:moveTo>
                  <a:pt x="f35" y="f36"/>
                </a:moveTo>
                <a:cubicBezTo>
                  <a:pt x="f123" y="f124"/>
                  <a:pt x="f125" y="f126"/>
                  <a:pt x="f127" y="f128"/>
                </a:cubicBezTo>
              </a:path>
              <a:path w="21600" h="21600" fill="none">
                <a:moveTo>
                  <a:pt x="f44" y="f45"/>
                </a:moveTo>
                <a:cubicBezTo>
                  <a:pt x="f129" y="f130"/>
                  <a:pt x="f131" y="f132"/>
                  <a:pt x="f133" y="f134"/>
                </a:cubicBezTo>
              </a:path>
              <a:path w="21600" h="21600" fill="none">
                <a:moveTo>
                  <a:pt x="f54" y="f55"/>
                </a:moveTo>
                <a:cubicBezTo>
                  <a:pt x="f135" y="f136"/>
                  <a:pt x="f137" y="f138"/>
                  <a:pt x="f139" y="f140"/>
                </a:cubicBezTo>
              </a:path>
              <a:path w="21600" h="21600" fill="none">
                <a:moveTo>
                  <a:pt x="f141" y="f64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72" y="f73"/>
                </a:moveTo>
                <a:cubicBezTo>
                  <a:pt x="f148" y="f149"/>
                  <a:pt x="f150" y="f151"/>
                  <a:pt x="f152" y="f153"/>
                </a:cubicBezTo>
              </a:path>
              <a:path w="21600" h="21600" fill="none">
                <a:moveTo>
                  <a:pt x="f154" y="f81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90" y="f91"/>
                </a:moveTo>
                <a:cubicBezTo>
                  <a:pt x="f161" y="f93"/>
                  <a:pt x="f162" y="f163"/>
                  <a:pt x="f164" y="f165"/>
                </a:cubicBezTo>
              </a:path>
              <a:path w="21600" h="21600" fill="none">
                <a:moveTo>
                  <a:pt x="f99" y="f100"/>
                </a:moveTo>
                <a:cubicBezTo>
                  <a:pt x="f124" y="f166"/>
                  <a:pt x="f167" y="f168"/>
                  <a:pt x="f169" y="f170"/>
                </a:cubicBezTo>
              </a:path>
            </a:pathLst>
          </a:custGeom>
          <a:solidFill>
            <a:srgbClr val="7F7F7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64849" y="1469696"/>
            <a:ext cx="3582107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00" b="1" i="0" u="none" strike="noStrike" kern="1200" cap="none" spc="0" baseline="0" dirty="0">
                <a:uFillTx/>
                <a:latin typeface="Calibri"/>
              </a:rPr>
              <a:t>1- Computing view points</a:t>
            </a:r>
          </a:p>
        </p:txBody>
      </p:sp>
      <p:cxnSp>
        <p:nvCxnSpPr>
          <p:cNvPr id="23" name="Straight Arrow Connector 12"/>
          <p:cNvCxnSpPr>
            <a:stCxn id="18" idx="1"/>
          </p:cNvCxnSpPr>
          <p:nvPr/>
        </p:nvCxnSpPr>
        <p:spPr>
          <a:xfrm flipV="1">
            <a:off x="1298206" y="2302629"/>
            <a:ext cx="1905149" cy="918587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sp>
        <p:nvSpPr>
          <p:cNvPr id="24" name="Oval 36"/>
          <p:cNvSpPr/>
          <p:nvPr/>
        </p:nvSpPr>
        <p:spPr>
          <a:xfrm>
            <a:off x="3657513" y="2800655"/>
            <a:ext cx="158483" cy="21864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5" name="Straight Arrow Connector 32"/>
          <p:cNvCxnSpPr/>
          <p:nvPr/>
        </p:nvCxnSpPr>
        <p:spPr>
          <a:xfrm>
            <a:off x="3234882" y="2309504"/>
            <a:ext cx="501873" cy="638031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sp>
        <p:nvSpPr>
          <p:cNvPr id="26" name="Oval 42"/>
          <p:cNvSpPr/>
          <p:nvPr/>
        </p:nvSpPr>
        <p:spPr>
          <a:xfrm>
            <a:off x="2404794" y="3582182"/>
            <a:ext cx="158483" cy="21864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7" name="Straight Arrow Connector 39"/>
          <p:cNvCxnSpPr/>
          <p:nvPr/>
        </p:nvCxnSpPr>
        <p:spPr>
          <a:xfrm>
            <a:off x="1309423" y="3221445"/>
            <a:ext cx="1150856" cy="493297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sp>
        <p:nvSpPr>
          <p:cNvPr id="28" name="Oval 46"/>
          <p:cNvSpPr/>
          <p:nvPr/>
        </p:nvSpPr>
        <p:spPr>
          <a:xfrm>
            <a:off x="2460279" y="4305287"/>
            <a:ext cx="262606" cy="1017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9" name="Straight Arrow Connector 43"/>
          <p:cNvCxnSpPr>
            <a:stCxn id="18" idx="1"/>
          </p:cNvCxnSpPr>
          <p:nvPr/>
        </p:nvCxnSpPr>
        <p:spPr>
          <a:xfrm>
            <a:off x="1298206" y="3221216"/>
            <a:ext cx="1304967" cy="1133030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sp>
        <p:nvSpPr>
          <p:cNvPr id="30" name="TextBox 47"/>
          <p:cNvSpPr txBox="1"/>
          <p:nvPr/>
        </p:nvSpPr>
        <p:spPr>
          <a:xfrm>
            <a:off x="4546976" y="1466826"/>
            <a:ext cx="3769440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00" b="1" i="0" u="none" strike="noStrike" kern="1200" cap="none" spc="0" baseline="0" dirty="0">
                <a:uFillTx/>
                <a:latin typeface="Calibri"/>
              </a:rPr>
              <a:t>2- Storing them in a Kd-tree</a:t>
            </a:r>
          </a:p>
        </p:txBody>
      </p:sp>
      <p:sp>
        <p:nvSpPr>
          <p:cNvPr id="31" name="Oval 14"/>
          <p:cNvSpPr/>
          <p:nvPr/>
        </p:nvSpPr>
        <p:spPr>
          <a:xfrm>
            <a:off x="6487382" y="2302629"/>
            <a:ext cx="201908" cy="1601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2" name="Oval 36"/>
          <p:cNvSpPr/>
          <p:nvPr/>
        </p:nvSpPr>
        <p:spPr>
          <a:xfrm>
            <a:off x="6999741" y="2628519"/>
            <a:ext cx="158483" cy="21864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Oval 42"/>
          <p:cNvSpPr/>
          <p:nvPr/>
        </p:nvSpPr>
        <p:spPr>
          <a:xfrm>
            <a:off x="5827499" y="3340770"/>
            <a:ext cx="158483" cy="21864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4" name="Oval 46"/>
          <p:cNvSpPr/>
          <p:nvPr/>
        </p:nvSpPr>
        <p:spPr>
          <a:xfrm>
            <a:off x="5985982" y="3892593"/>
            <a:ext cx="262606" cy="1017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35" name="Straight Connector 54"/>
          <p:cNvCxnSpPr/>
          <p:nvPr/>
        </p:nvCxnSpPr>
        <p:spPr>
          <a:xfrm>
            <a:off x="6588341" y="2109992"/>
            <a:ext cx="0" cy="2162108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cxnSp>
        <p:nvCxnSpPr>
          <p:cNvPr id="36" name="Straight Connector 55"/>
          <p:cNvCxnSpPr/>
          <p:nvPr/>
        </p:nvCxnSpPr>
        <p:spPr>
          <a:xfrm flipH="1">
            <a:off x="6588341" y="2734819"/>
            <a:ext cx="981284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cxnSp>
        <p:nvCxnSpPr>
          <p:cNvPr id="37" name="Straight Connector 59"/>
          <p:cNvCxnSpPr/>
          <p:nvPr/>
        </p:nvCxnSpPr>
        <p:spPr>
          <a:xfrm flipH="1">
            <a:off x="5405139" y="3466275"/>
            <a:ext cx="1183197" cy="1818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cxnSp>
        <p:nvCxnSpPr>
          <p:cNvPr id="38" name="Straight Connector 61"/>
          <p:cNvCxnSpPr/>
          <p:nvPr/>
        </p:nvCxnSpPr>
        <p:spPr>
          <a:xfrm>
            <a:off x="6126232" y="3467184"/>
            <a:ext cx="0" cy="797222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sp>
        <p:nvSpPr>
          <p:cNvPr id="39" name="Right Arrow 61"/>
          <p:cNvSpPr/>
          <p:nvPr/>
        </p:nvSpPr>
        <p:spPr>
          <a:xfrm>
            <a:off x="4304207" y="2961993"/>
            <a:ext cx="956548" cy="3613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val 42"/>
          <p:cNvSpPr/>
          <p:nvPr/>
        </p:nvSpPr>
        <p:spPr>
          <a:xfrm>
            <a:off x="1912532" y="3231449"/>
            <a:ext cx="158483" cy="21864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41" name="Straight Arrow Connector 43"/>
          <p:cNvCxnSpPr>
            <a:stCxn id="28" idx="0"/>
            <a:endCxn id="40" idx="6"/>
          </p:cNvCxnSpPr>
          <p:nvPr/>
        </p:nvCxnSpPr>
        <p:spPr>
          <a:xfrm flipH="1" flipV="1">
            <a:off x="2047806" y="3418072"/>
            <a:ext cx="543776" cy="887215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sp>
        <p:nvSpPr>
          <p:cNvPr id="42" name="Oval 42"/>
          <p:cNvSpPr/>
          <p:nvPr/>
        </p:nvSpPr>
        <p:spPr>
          <a:xfrm>
            <a:off x="5489355" y="3004510"/>
            <a:ext cx="158483" cy="21864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43" name="Straight Connector 61"/>
          <p:cNvCxnSpPr/>
          <p:nvPr/>
        </p:nvCxnSpPr>
        <p:spPr>
          <a:xfrm>
            <a:off x="5568596" y="2109992"/>
            <a:ext cx="0" cy="1358101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grpSp>
        <p:nvGrpSpPr>
          <p:cNvPr id="44" name="Groupe 43"/>
          <p:cNvGrpSpPr/>
          <p:nvPr/>
        </p:nvGrpSpPr>
        <p:grpSpPr>
          <a:xfrm>
            <a:off x="695774" y="2894571"/>
            <a:ext cx="602432" cy="586950"/>
            <a:chOff x="248755" y="4570388"/>
            <a:chExt cx="602432" cy="586950"/>
          </a:xfrm>
        </p:grpSpPr>
        <p:sp>
          <p:nvSpPr>
            <p:cNvPr id="45" name="Arc 44"/>
            <p:cNvSpPr/>
            <p:nvPr/>
          </p:nvSpPr>
          <p:spPr>
            <a:xfrm>
              <a:off x="611560" y="4667367"/>
              <a:ext cx="188365" cy="442410"/>
            </a:xfrm>
            <a:prstGeom prst="arc">
              <a:avLst>
                <a:gd name="adj1" fmla="val 16200000"/>
                <a:gd name="adj2" fmla="val 47770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248755" y="4570388"/>
              <a:ext cx="602432" cy="586950"/>
            </a:xfrm>
            <a:custGeom>
              <a:avLst/>
              <a:gdLst>
                <a:gd name="connsiteX0" fmla="*/ 881878 w 881878"/>
                <a:gd name="connsiteY0" fmla="*/ 0 h 903515"/>
                <a:gd name="connsiteX1" fmla="*/ 587963 w 881878"/>
                <a:gd name="connsiteY1" fmla="*/ 239486 h 903515"/>
                <a:gd name="connsiteX2" fmla="*/ 135 w 881878"/>
                <a:gd name="connsiteY2" fmla="*/ 511629 h 903515"/>
                <a:gd name="connsiteX3" fmla="*/ 642392 w 881878"/>
                <a:gd name="connsiteY3" fmla="*/ 740229 h 903515"/>
                <a:gd name="connsiteX4" fmla="*/ 870992 w 881878"/>
                <a:gd name="connsiteY4" fmla="*/ 903515 h 9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878" h="903515">
                  <a:moveTo>
                    <a:pt x="881878" y="0"/>
                  </a:moveTo>
                  <a:cubicBezTo>
                    <a:pt x="808399" y="77107"/>
                    <a:pt x="734920" y="154215"/>
                    <a:pt x="587963" y="239486"/>
                  </a:cubicBezTo>
                  <a:cubicBezTo>
                    <a:pt x="441006" y="324757"/>
                    <a:pt x="-8937" y="428172"/>
                    <a:pt x="135" y="511629"/>
                  </a:cubicBezTo>
                  <a:cubicBezTo>
                    <a:pt x="9206" y="595086"/>
                    <a:pt x="497249" y="674915"/>
                    <a:pt x="642392" y="740229"/>
                  </a:cubicBezTo>
                  <a:cubicBezTo>
                    <a:pt x="787535" y="805543"/>
                    <a:pt x="829263" y="854529"/>
                    <a:pt x="870992" y="90351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705741" y="4796104"/>
              <a:ext cx="94183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41883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4" grpId="0" animBg="1"/>
      <p:bldP spid="26" grpId="0" animBg="1"/>
      <p:bldP spid="28" grpId="0" animBg="1"/>
      <p:bldP spid="30" grpId="0"/>
      <p:bldP spid="31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Preprocessing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6" name="Rectangle 52"/>
          <p:cNvSpPr/>
          <p:nvPr/>
        </p:nvSpPr>
        <p:spPr>
          <a:xfrm>
            <a:off x="5405139" y="2109992"/>
            <a:ext cx="2164486" cy="21621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1659431" y="1858765"/>
            <a:ext cx="2610723" cy="2866379"/>
            <a:chOff x="1688467" y="2222366"/>
            <a:chExt cx="2744707" cy="3212899"/>
          </a:xfrm>
        </p:grpSpPr>
        <p:sp>
          <p:nvSpPr>
            <p:cNvPr id="8" name="Freeform 24"/>
            <p:cNvSpPr/>
            <p:nvPr/>
          </p:nvSpPr>
          <p:spPr>
            <a:xfrm>
              <a:off x="2876967" y="2605162"/>
              <a:ext cx="1549917" cy="1836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90"/>
                <a:gd name="f4" fmla="val 9992"/>
                <a:gd name="f5" fmla="val 2165"/>
                <a:gd name="f6" fmla="val 7080"/>
                <a:gd name="f7" fmla="val 248"/>
                <a:gd name="f8" fmla="val 8749"/>
                <a:gd name="f9" fmla="*/ f0 1 7390"/>
                <a:gd name="f10" fmla="*/ f1 1 9992"/>
                <a:gd name="f11" fmla="+- f4 0 f2"/>
                <a:gd name="f12" fmla="+- f3 0 f2"/>
                <a:gd name="f13" fmla="*/ f12 1 7390"/>
                <a:gd name="f14" fmla="*/ f11 1 9992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390" h="9992">
                  <a:moveTo>
                    <a:pt x="f2" y="f5"/>
                  </a:moveTo>
                  <a:lnTo>
                    <a:pt x="f6" y="f2"/>
                  </a:lnTo>
                  <a:lnTo>
                    <a:pt x="f3" y="f4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9" name="Freeform 20"/>
            <p:cNvSpPr/>
            <p:nvPr/>
          </p:nvSpPr>
          <p:spPr>
            <a:xfrm>
              <a:off x="1688467" y="2853074"/>
              <a:ext cx="1252261" cy="1648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71"/>
                <a:gd name="f4" fmla="val 8974"/>
                <a:gd name="f5" fmla="val 71"/>
                <a:gd name="f6" fmla="val 7401"/>
                <a:gd name="f7" fmla="val 5649"/>
                <a:gd name="f8" fmla="val 858"/>
                <a:gd name="f9" fmla="*/ f0 1 5971"/>
                <a:gd name="f10" fmla="*/ f1 1 8974"/>
                <a:gd name="f11" fmla="+- f4 0 f2"/>
                <a:gd name="f12" fmla="+- f3 0 f2"/>
                <a:gd name="f13" fmla="*/ f12 1 5971"/>
                <a:gd name="f14" fmla="*/ f11 1 8974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71" h="8974">
                  <a:moveTo>
                    <a:pt x="f5" y="f2"/>
                  </a:moveTo>
                  <a:lnTo>
                    <a:pt x="f2" y="f4"/>
                  </a:lnTo>
                  <a:lnTo>
                    <a:pt x="f3" y="f6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84FF47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0" name="Freeform 21"/>
            <p:cNvSpPr/>
            <p:nvPr/>
          </p:nvSpPr>
          <p:spPr>
            <a:xfrm>
              <a:off x="1696019" y="4206742"/>
              <a:ext cx="2737155" cy="1228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50"/>
                <a:gd name="f4" fmla="val 6686"/>
                <a:gd name="f5" fmla="val 1609"/>
                <a:gd name="f6" fmla="val 6114"/>
                <a:gd name="f7" fmla="val 1287"/>
                <a:gd name="f8" fmla="val 5971"/>
                <a:gd name="f9" fmla="*/ f0 1 13050"/>
                <a:gd name="f10" fmla="*/ f1 1 6686"/>
                <a:gd name="f11" fmla="+- f4 0 f2"/>
                <a:gd name="f12" fmla="+- f3 0 f2"/>
                <a:gd name="f13" fmla="*/ f12 1 13050"/>
                <a:gd name="f14" fmla="*/ f11 1 6686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050" h="6686">
                  <a:moveTo>
                    <a:pt x="f2" y="f5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1" name="Freeform 25"/>
            <p:cNvSpPr/>
            <p:nvPr/>
          </p:nvSpPr>
          <p:spPr>
            <a:xfrm>
              <a:off x="1696440" y="2222366"/>
              <a:ext cx="2665832" cy="784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10"/>
                <a:gd name="f4" fmla="val 4270"/>
                <a:gd name="f5" fmla="val 3435"/>
                <a:gd name="f6" fmla="val 5594"/>
                <a:gd name="f7" fmla="val 2053"/>
                <a:gd name="f8" fmla="val 2787"/>
                <a:gd name="f9" fmla="*/ f0 1 12710"/>
                <a:gd name="f10" fmla="*/ f1 1 4270"/>
                <a:gd name="f11" fmla="+- f4 0 f2"/>
                <a:gd name="f12" fmla="+- f3 0 f2"/>
                <a:gd name="f13" fmla="*/ f12 1 12710"/>
                <a:gd name="f14" fmla="*/ f11 1 427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710" h="4270">
                  <a:moveTo>
                    <a:pt x="f2" y="f5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2" name="Freeform 26"/>
            <p:cNvSpPr/>
            <p:nvPr/>
          </p:nvSpPr>
          <p:spPr>
            <a:xfrm>
              <a:off x="2430813" y="3830010"/>
              <a:ext cx="389735" cy="893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9"/>
                <a:gd name="f4" fmla="val 4862"/>
                <a:gd name="f5" fmla="val 3754"/>
                <a:gd name="f6" fmla="val 1823"/>
                <a:gd name="f7" fmla="val 393"/>
                <a:gd name="f8" fmla="*/ f0 1 1859"/>
                <a:gd name="f9" fmla="*/ f1 1 4862"/>
                <a:gd name="f10" fmla="+- f4 0 f2"/>
                <a:gd name="f11" fmla="+- f3 0 f2"/>
                <a:gd name="f12" fmla="*/ f11 1 1859"/>
                <a:gd name="f13" fmla="*/ f10 1 4862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59" h="4862">
                  <a:moveTo>
                    <a:pt x="f2" y="f5"/>
                  </a:moveTo>
                  <a:lnTo>
                    <a:pt x="f3" y="f4"/>
                  </a:lnTo>
                  <a:lnTo>
                    <a:pt x="f6" y="f2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CFF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3" name="Freeform 27"/>
            <p:cNvSpPr/>
            <p:nvPr/>
          </p:nvSpPr>
          <p:spPr>
            <a:xfrm>
              <a:off x="2806695" y="3830558"/>
              <a:ext cx="388894" cy="892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5"/>
                <a:gd name="f4" fmla="val 4856"/>
                <a:gd name="f5" fmla="val 16"/>
                <a:gd name="f6" fmla="val 3930"/>
                <a:gd name="f7" fmla="val 1640"/>
                <a:gd name="f8" fmla="val 319"/>
                <a:gd name="f9" fmla="*/ f0 1 1855"/>
                <a:gd name="f10" fmla="*/ f1 1 4856"/>
                <a:gd name="f11" fmla="+- f4 0 f2"/>
                <a:gd name="f12" fmla="+- f3 0 f2"/>
                <a:gd name="f13" fmla="*/ f12 1 1855"/>
                <a:gd name="f14" fmla="*/ f11 1 4856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5" h="4856">
                  <a:moveTo>
                    <a:pt x="f5" y="f4"/>
                  </a:moveTo>
                  <a:lnTo>
                    <a:pt x="f3" y="f6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CFF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4" name="Freeform 28"/>
            <p:cNvSpPr/>
            <p:nvPr/>
          </p:nvSpPr>
          <p:spPr>
            <a:xfrm>
              <a:off x="2753002" y="2548560"/>
              <a:ext cx="292617" cy="27602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5419351 1 1725033"/>
                <a:gd name="f9" fmla="+- 0 0 10800"/>
                <a:gd name="f10" fmla="+- 10800 0 10800"/>
                <a:gd name="f11" fmla="val 2700"/>
                <a:gd name="f12" fmla="val 10125"/>
                <a:gd name="f13" fmla="val 10800"/>
                <a:gd name="f14" fmla="+- 0 0 360"/>
                <a:gd name="f15" fmla="val -2147483647"/>
                <a:gd name="f16" fmla="val 2147483647"/>
                <a:gd name="f17" fmla="+- 0 0 0"/>
                <a:gd name="f18" fmla="*/ f4 1 21600"/>
                <a:gd name="f19" fmla="*/ f5 1 21600"/>
                <a:gd name="f20" fmla="*/ f8 1 180"/>
                <a:gd name="f21" fmla="*/ 0 f8 1"/>
                <a:gd name="f22" fmla="*/ f6 f1 1"/>
                <a:gd name="f23" fmla="*/ f14 f1 1"/>
                <a:gd name="f24" fmla="+- f7 0 f6"/>
                <a:gd name="f25" fmla="pin 2700 f0 10125"/>
                <a:gd name="f26" fmla="*/ f17 f1 1"/>
                <a:gd name="f27" fmla="val f25"/>
                <a:gd name="f28" fmla="*/ 45 f20 1"/>
                <a:gd name="f29" fmla="*/ 90 f20 1"/>
                <a:gd name="f30" fmla="*/ 135 f20 1"/>
                <a:gd name="f31" fmla="*/ 180 f20 1"/>
                <a:gd name="f32" fmla="*/ 225 f20 1"/>
                <a:gd name="f33" fmla="*/ 270 f20 1"/>
                <a:gd name="f34" fmla="*/ 315 f20 1"/>
                <a:gd name="f35" fmla="*/ f21 1 f3"/>
                <a:gd name="f36" fmla="*/ f22 1 f3"/>
                <a:gd name="f37" fmla="*/ f23 1 f3"/>
                <a:gd name="f38" fmla="*/ f24 1 21600"/>
                <a:gd name="f39" fmla="*/ f25 f18 1"/>
                <a:gd name="f40" fmla="*/ f26 1 f3"/>
                <a:gd name="f41" fmla="+- f27 0 2700"/>
                <a:gd name="f42" fmla="+- 10125 0 f27"/>
                <a:gd name="f43" fmla="+- f27 0 10800"/>
                <a:gd name="f44" fmla="+- 10800 0 f27"/>
                <a:gd name="f45" fmla="+- 0 0 f28"/>
                <a:gd name="f46" fmla="+- 0 0 f29"/>
                <a:gd name="f47" fmla="+- 0 0 f30"/>
                <a:gd name="f48" fmla="+- 0 0 f31"/>
                <a:gd name="f49" fmla="+- 0 0 f32"/>
                <a:gd name="f50" fmla="+- 0 0 f33"/>
                <a:gd name="f51" fmla="+- 0 0 f34"/>
                <a:gd name="f52" fmla="+- 0 0 f35"/>
                <a:gd name="f53" fmla="+- f36 0 f2"/>
                <a:gd name="f54" fmla="+- f37 0 f2"/>
                <a:gd name="f55" fmla="*/ 10800 f38 1"/>
                <a:gd name="f56" fmla="*/ 0 f38 1"/>
                <a:gd name="f57" fmla="*/ 21600 f38 1"/>
                <a:gd name="f58" fmla="+- f40 0 f2"/>
                <a:gd name="f59" fmla="*/ f41 5080 1"/>
                <a:gd name="f60" fmla="*/ f42 2120 1"/>
                <a:gd name="f61" fmla="*/ f44 f44 1"/>
                <a:gd name="f62" fmla="*/ f45 f1 1"/>
                <a:gd name="f63" fmla="*/ f46 f1 1"/>
                <a:gd name="f64" fmla="*/ f47 f1 1"/>
                <a:gd name="f65" fmla="*/ f48 f1 1"/>
                <a:gd name="f66" fmla="*/ f49 f1 1"/>
                <a:gd name="f67" fmla="*/ f50 f1 1"/>
                <a:gd name="f68" fmla="*/ f51 f1 1"/>
                <a:gd name="f69" fmla="*/ f52 f1 1"/>
                <a:gd name="f70" fmla="+- f54 0 f53"/>
                <a:gd name="f71" fmla="*/ f55 1 f38"/>
                <a:gd name="f72" fmla="*/ f56 1 f38"/>
                <a:gd name="f73" fmla="*/ f57 1 f38"/>
                <a:gd name="f74" fmla="*/ f59 1 7425"/>
                <a:gd name="f75" fmla="*/ f60 1 7425"/>
                <a:gd name="f76" fmla="*/ f62 1 f8"/>
                <a:gd name="f77" fmla="*/ f63 1 f8"/>
                <a:gd name="f78" fmla="*/ f64 1 f8"/>
                <a:gd name="f79" fmla="*/ f65 1 f8"/>
                <a:gd name="f80" fmla="*/ f66 1 f8"/>
                <a:gd name="f81" fmla="*/ f67 1 f8"/>
                <a:gd name="f82" fmla="*/ f68 1 f8"/>
                <a:gd name="f83" fmla="*/ f69 1 f8"/>
                <a:gd name="f84" fmla="*/ f71 f19 1"/>
                <a:gd name="f85" fmla="*/ f71 f18 1"/>
                <a:gd name="f86" fmla="*/ f72 f19 1"/>
                <a:gd name="f87" fmla="*/ f72 f18 1"/>
                <a:gd name="f88" fmla="*/ f73 f19 1"/>
                <a:gd name="f89" fmla="*/ f73 f18 1"/>
                <a:gd name="f90" fmla="+- f74 2540 0"/>
                <a:gd name="f91" fmla="+- f75 210 0"/>
                <a:gd name="f92" fmla="+- f76 0 f2"/>
                <a:gd name="f93" fmla="+- f77 0 f2"/>
                <a:gd name="f94" fmla="+- f78 0 f2"/>
                <a:gd name="f95" fmla="+- f79 0 f2"/>
                <a:gd name="f96" fmla="+- f80 0 f2"/>
                <a:gd name="f97" fmla="+- f81 0 f2"/>
                <a:gd name="f98" fmla="+- f82 0 f2"/>
                <a:gd name="f99" fmla="+- f83 0 f2"/>
                <a:gd name="f100" fmla="+- 10800 f91 0"/>
                <a:gd name="f101" fmla="+- 10800 0 f91"/>
                <a:gd name="f102" fmla="+- f90 0 10800"/>
                <a:gd name="f103" fmla="+- f92 f2 0"/>
                <a:gd name="f104" fmla="+- f93 f2 0"/>
                <a:gd name="f105" fmla="+- f94 f2 0"/>
                <a:gd name="f106" fmla="+- f95 f2 0"/>
                <a:gd name="f107" fmla="+- f96 f2 0"/>
                <a:gd name="f108" fmla="+- f97 f2 0"/>
                <a:gd name="f109" fmla="+- f98 f2 0"/>
                <a:gd name="f110" fmla="+- f99 f2 0"/>
                <a:gd name="f111" fmla="+- f100 0 10800"/>
                <a:gd name="f112" fmla="+- f101 0 10800"/>
                <a:gd name="f113" fmla="*/ f103 f8 1"/>
                <a:gd name="f114" fmla="*/ f104 f8 1"/>
                <a:gd name="f115" fmla="*/ f105 f8 1"/>
                <a:gd name="f116" fmla="*/ f106 f8 1"/>
                <a:gd name="f117" fmla="*/ f107 f8 1"/>
                <a:gd name="f118" fmla="*/ f108 f8 1"/>
                <a:gd name="f119" fmla="*/ f109 f8 1"/>
                <a:gd name="f120" fmla="*/ f110 f8 1"/>
                <a:gd name="f121" fmla="*/ f113 1 f1"/>
                <a:gd name="f122" fmla="*/ f114 1 f1"/>
                <a:gd name="f123" fmla="*/ f115 1 f1"/>
                <a:gd name="f124" fmla="*/ f116 1 f1"/>
                <a:gd name="f125" fmla="*/ f117 1 f1"/>
                <a:gd name="f126" fmla="*/ f118 1 f1"/>
                <a:gd name="f127" fmla="*/ f119 1 f1"/>
                <a:gd name="f128" fmla="*/ f120 1 f1"/>
                <a:gd name="f129" fmla="+- 0 0 f121"/>
                <a:gd name="f130" fmla="+- 0 0 f122"/>
                <a:gd name="f131" fmla="+- 0 0 f123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+- 0 0 f136"/>
                <a:gd name="f145" fmla="*/ f137 f1 1"/>
                <a:gd name="f146" fmla="*/ f138 f1 1"/>
                <a:gd name="f147" fmla="*/ f139 f1 1"/>
                <a:gd name="f148" fmla="*/ f140 f1 1"/>
                <a:gd name="f149" fmla="*/ f141 f1 1"/>
                <a:gd name="f150" fmla="*/ f142 f1 1"/>
                <a:gd name="f151" fmla="*/ f143 f1 1"/>
                <a:gd name="f152" fmla="*/ f144 f1 1"/>
                <a:gd name="f153" fmla="*/ f145 1 f8"/>
                <a:gd name="f154" fmla="*/ f146 1 f8"/>
                <a:gd name="f155" fmla="*/ f147 1 f8"/>
                <a:gd name="f156" fmla="*/ f148 1 f8"/>
                <a:gd name="f157" fmla="*/ f149 1 f8"/>
                <a:gd name="f158" fmla="*/ f150 1 f8"/>
                <a:gd name="f159" fmla="*/ f151 1 f8"/>
                <a:gd name="f160" fmla="*/ f152 1 f8"/>
                <a:gd name="f161" fmla="+- f153 0 f2"/>
                <a:gd name="f162" fmla="+- f154 0 f2"/>
                <a:gd name="f163" fmla="+- f155 0 f2"/>
                <a:gd name="f164" fmla="+- f156 0 f2"/>
                <a:gd name="f165" fmla="+- f157 0 f2"/>
                <a:gd name="f166" fmla="+- f158 0 f2"/>
                <a:gd name="f167" fmla="+- f159 0 f2"/>
                <a:gd name="f168" fmla="+- f160 0 f2"/>
                <a:gd name="f169" fmla="sin 1 f161"/>
                <a:gd name="f170" fmla="cos 1 f161"/>
                <a:gd name="f171" fmla="sin 1 f162"/>
                <a:gd name="f172" fmla="cos 1 f162"/>
                <a:gd name="f173" fmla="sin 1 f163"/>
                <a:gd name="f174" fmla="cos 1 f163"/>
                <a:gd name="f175" fmla="sin 1 f164"/>
                <a:gd name="f176" fmla="cos 1 f164"/>
                <a:gd name="f177" fmla="sin 1 f165"/>
                <a:gd name="f178" fmla="cos 1 f165"/>
                <a:gd name="f179" fmla="sin 1 f166"/>
                <a:gd name="f180" fmla="cos 1 f166"/>
                <a:gd name="f181" fmla="sin 1 f167"/>
                <a:gd name="f182" fmla="cos 1 f167"/>
                <a:gd name="f183" fmla="cos 1 f168"/>
                <a:gd name="f184" fmla="sin 1 f168"/>
                <a:gd name="f185" fmla="+- 0 0 f169"/>
                <a:gd name="f186" fmla="+- 0 0 f170"/>
                <a:gd name="f187" fmla="+- 0 0 f171"/>
                <a:gd name="f188" fmla="+- 0 0 f172"/>
                <a:gd name="f189" fmla="+- 0 0 f173"/>
                <a:gd name="f190" fmla="+- 0 0 f174"/>
                <a:gd name="f191" fmla="+- 0 0 f175"/>
                <a:gd name="f192" fmla="+- 0 0 f176"/>
                <a:gd name="f193" fmla="+- 0 0 f177"/>
                <a:gd name="f194" fmla="+- 0 0 f178"/>
                <a:gd name="f195" fmla="+- 0 0 f179"/>
                <a:gd name="f196" fmla="+- 0 0 f180"/>
                <a:gd name="f197" fmla="+- 0 0 f181"/>
                <a:gd name="f198" fmla="+- 0 0 f182"/>
                <a:gd name="f199" fmla="+- 0 0 f183"/>
                <a:gd name="f200" fmla="+- 0 0 f184"/>
                <a:gd name="f201" fmla="+- 0 0 f185"/>
                <a:gd name="f202" fmla="+- 0 0 f186"/>
                <a:gd name="f203" fmla="+- 0 0 f187"/>
                <a:gd name="f204" fmla="+- 0 0 f188"/>
                <a:gd name="f205" fmla="+- 0 0 f189"/>
                <a:gd name="f206" fmla="+- 0 0 f190"/>
                <a:gd name="f207" fmla="+- 0 0 f191"/>
                <a:gd name="f208" fmla="+- 0 0 f192"/>
                <a:gd name="f209" fmla="+- 0 0 f193"/>
                <a:gd name="f210" fmla="+- 0 0 f194"/>
                <a:gd name="f211" fmla="+- 0 0 f195"/>
                <a:gd name="f212" fmla="+- 0 0 f196"/>
                <a:gd name="f213" fmla="+- 0 0 f197"/>
                <a:gd name="f214" fmla="+- 0 0 f198"/>
                <a:gd name="f215" fmla="+- 0 0 f199"/>
                <a:gd name="f216" fmla="+- 0 0 f200"/>
                <a:gd name="f217" fmla="val f201"/>
                <a:gd name="f218" fmla="val f202"/>
                <a:gd name="f219" fmla="val f203"/>
                <a:gd name="f220" fmla="val f204"/>
                <a:gd name="f221" fmla="val f205"/>
                <a:gd name="f222" fmla="val f206"/>
                <a:gd name="f223" fmla="val f207"/>
                <a:gd name="f224" fmla="val f208"/>
                <a:gd name="f225" fmla="val f209"/>
                <a:gd name="f226" fmla="val f210"/>
                <a:gd name="f227" fmla="val f211"/>
                <a:gd name="f228" fmla="val f212"/>
                <a:gd name="f229" fmla="val f213"/>
                <a:gd name="f230" fmla="val f214"/>
                <a:gd name="f231" fmla="val f215"/>
                <a:gd name="f232" fmla="val f216"/>
                <a:gd name="f233" fmla="+- 0 0 f217"/>
                <a:gd name="f234" fmla="+- 0 0 f218"/>
                <a:gd name="f235" fmla="+- 0 0 f219"/>
                <a:gd name="f236" fmla="+- 0 0 f220"/>
                <a:gd name="f237" fmla="+- 0 0 f221"/>
                <a:gd name="f238" fmla="+- 0 0 f222"/>
                <a:gd name="f239" fmla="+- 0 0 f223"/>
                <a:gd name="f240" fmla="+- 0 0 f224"/>
                <a:gd name="f241" fmla="+- 0 0 f225"/>
                <a:gd name="f242" fmla="+- 0 0 f226"/>
                <a:gd name="f243" fmla="+- 0 0 f227"/>
                <a:gd name="f244" fmla="+- 0 0 f228"/>
                <a:gd name="f245" fmla="+- 0 0 f229"/>
                <a:gd name="f246" fmla="+- 0 0 f230"/>
                <a:gd name="f247" fmla="+- 0 0 f231"/>
                <a:gd name="f248" fmla="+- 0 0 f232"/>
                <a:gd name="f249" fmla="*/ f233 f9 1"/>
                <a:gd name="f250" fmla="*/ f234 f10 1"/>
                <a:gd name="f251" fmla="*/ f234 f9 1"/>
                <a:gd name="f252" fmla="*/ f233 f10 1"/>
                <a:gd name="f253" fmla="*/ f233 f102 1"/>
                <a:gd name="f254" fmla="*/ f234 f111 1"/>
                <a:gd name="f255" fmla="*/ f234 f102 1"/>
                <a:gd name="f256" fmla="*/ f233 f111 1"/>
                <a:gd name="f257" fmla="*/ f234 f112 1"/>
                <a:gd name="f258" fmla="*/ f233 f112 1"/>
                <a:gd name="f259" fmla="*/ f235 f9 1"/>
                <a:gd name="f260" fmla="*/ f236 f10 1"/>
                <a:gd name="f261" fmla="*/ f236 f9 1"/>
                <a:gd name="f262" fmla="*/ f235 f10 1"/>
                <a:gd name="f263" fmla="*/ f235 f102 1"/>
                <a:gd name="f264" fmla="*/ f236 f111 1"/>
                <a:gd name="f265" fmla="*/ f236 f102 1"/>
                <a:gd name="f266" fmla="*/ f235 f111 1"/>
                <a:gd name="f267" fmla="*/ f236 f112 1"/>
                <a:gd name="f268" fmla="*/ f235 f112 1"/>
                <a:gd name="f269" fmla="*/ f237 f9 1"/>
                <a:gd name="f270" fmla="*/ f238 f10 1"/>
                <a:gd name="f271" fmla="*/ f238 f9 1"/>
                <a:gd name="f272" fmla="*/ f237 f10 1"/>
                <a:gd name="f273" fmla="*/ f237 f102 1"/>
                <a:gd name="f274" fmla="*/ f238 f111 1"/>
                <a:gd name="f275" fmla="*/ f238 f102 1"/>
                <a:gd name="f276" fmla="*/ f237 f111 1"/>
                <a:gd name="f277" fmla="*/ f238 f112 1"/>
                <a:gd name="f278" fmla="*/ f237 f112 1"/>
                <a:gd name="f279" fmla="*/ f239 f9 1"/>
                <a:gd name="f280" fmla="*/ f240 f10 1"/>
                <a:gd name="f281" fmla="*/ f240 f9 1"/>
                <a:gd name="f282" fmla="*/ f239 f10 1"/>
                <a:gd name="f283" fmla="*/ f239 f102 1"/>
                <a:gd name="f284" fmla="*/ f240 f111 1"/>
                <a:gd name="f285" fmla="*/ f240 f102 1"/>
                <a:gd name="f286" fmla="*/ f239 f111 1"/>
                <a:gd name="f287" fmla="*/ f240 f112 1"/>
                <a:gd name="f288" fmla="*/ f239 f112 1"/>
                <a:gd name="f289" fmla="*/ f241 f9 1"/>
                <a:gd name="f290" fmla="*/ f242 f10 1"/>
                <a:gd name="f291" fmla="*/ f242 f9 1"/>
                <a:gd name="f292" fmla="*/ f241 f10 1"/>
                <a:gd name="f293" fmla="*/ f241 f102 1"/>
                <a:gd name="f294" fmla="*/ f242 f111 1"/>
                <a:gd name="f295" fmla="*/ f242 f102 1"/>
                <a:gd name="f296" fmla="*/ f241 f111 1"/>
                <a:gd name="f297" fmla="*/ f242 f112 1"/>
                <a:gd name="f298" fmla="*/ f241 f112 1"/>
                <a:gd name="f299" fmla="*/ f243 f9 1"/>
                <a:gd name="f300" fmla="*/ f244 f10 1"/>
                <a:gd name="f301" fmla="*/ f244 f9 1"/>
                <a:gd name="f302" fmla="*/ f243 f10 1"/>
                <a:gd name="f303" fmla="*/ f243 f102 1"/>
                <a:gd name="f304" fmla="*/ f244 f111 1"/>
                <a:gd name="f305" fmla="*/ f244 f102 1"/>
                <a:gd name="f306" fmla="*/ f243 f111 1"/>
                <a:gd name="f307" fmla="*/ f244 f112 1"/>
                <a:gd name="f308" fmla="*/ f243 f112 1"/>
                <a:gd name="f309" fmla="*/ f245 f9 1"/>
                <a:gd name="f310" fmla="*/ f246 f10 1"/>
                <a:gd name="f311" fmla="*/ f246 f9 1"/>
                <a:gd name="f312" fmla="*/ f245 f10 1"/>
                <a:gd name="f313" fmla="*/ f245 f102 1"/>
                <a:gd name="f314" fmla="*/ f246 f111 1"/>
                <a:gd name="f315" fmla="*/ f246 f102 1"/>
                <a:gd name="f316" fmla="*/ f245 f111 1"/>
                <a:gd name="f317" fmla="*/ f246 f112 1"/>
                <a:gd name="f318" fmla="*/ f245 f112 1"/>
                <a:gd name="f319" fmla="*/ f233 f43 1"/>
                <a:gd name="f320" fmla="*/ f241 f43 1"/>
                <a:gd name="f321" fmla="*/ f44 f247 1"/>
                <a:gd name="f322" fmla="*/ f44 f248 1"/>
                <a:gd name="f323" fmla="+- f249 f250 0"/>
                <a:gd name="f324" fmla="+- f251 0 f252"/>
                <a:gd name="f325" fmla="+- f253 f254 0"/>
                <a:gd name="f326" fmla="+- f255 0 f256"/>
                <a:gd name="f327" fmla="+- f253 f257 0"/>
                <a:gd name="f328" fmla="+- f255 0 f258"/>
                <a:gd name="f329" fmla="+- f259 f260 0"/>
                <a:gd name="f330" fmla="+- f261 0 f262"/>
                <a:gd name="f331" fmla="+- f263 f264 0"/>
                <a:gd name="f332" fmla="+- f265 0 f266"/>
                <a:gd name="f333" fmla="+- f263 f267 0"/>
                <a:gd name="f334" fmla="+- f265 0 f268"/>
                <a:gd name="f335" fmla="+- f269 f270 0"/>
                <a:gd name="f336" fmla="+- f271 0 f272"/>
                <a:gd name="f337" fmla="+- f273 f274 0"/>
                <a:gd name="f338" fmla="+- f275 0 f276"/>
                <a:gd name="f339" fmla="+- f273 f277 0"/>
                <a:gd name="f340" fmla="+- f275 0 f278"/>
                <a:gd name="f341" fmla="+- f279 f280 0"/>
                <a:gd name="f342" fmla="+- f281 0 f282"/>
                <a:gd name="f343" fmla="+- f283 f284 0"/>
                <a:gd name="f344" fmla="+- f285 0 f286"/>
                <a:gd name="f345" fmla="+- f283 f287 0"/>
                <a:gd name="f346" fmla="+- f285 0 f288"/>
                <a:gd name="f347" fmla="+- f289 f290 0"/>
                <a:gd name="f348" fmla="+- f291 0 f292"/>
                <a:gd name="f349" fmla="+- f293 f294 0"/>
                <a:gd name="f350" fmla="+- f295 0 f296"/>
                <a:gd name="f351" fmla="+- f293 f297 0"/>
                <a:gd name="f352" fmla="+- f295 0 f298"/>
                <a:gd name="f353" fmla="+- f299 f300 0"/>
                <a:gd name="f354" fmla="+- f301 0 f302"/>
                <a:gd name="f355" fmla="+- f303 f304 0"/>
                <a:gd name="f356" fmla="+- f305 0 f306"/>
                <a:gd name="f357" fmla="+- f303 f307 0"/>
                <a:gd name="f358" fmla="+- f305 0 f308"/>
                <a:gd name="f359" fmla="+- f309 f310 0"/>
                <a:gd name="f360" fmla="+- f311 0 f312"/>
                <a:gd name="f361" fmla="+- f313 f314 0"/>
                <a:gd name="f362" fmla="+- f315 0 f316"/>
                <a:gd name="f363" fmla="+- f313 f317 0"/>
                <a:gd name="f364" fmla="+- f315 0 f318"/>
                <a:gd name="f365" fmla="+- f319 f250 0"/>
                <a:gd name="f366" fmla="+- f320 f290 0"/>
                <a:gd name="f367" fmla="*/ f321 f321 1"/>
                <a:gd name="f368" fmla="*/ f322 f322 1"/>
                <a:gd name="f369" fmla="+- f323 10800 0"/>
                <a:gd name="f370" fmla="+- 0 0 f324"/>
                <a:gd name="f371" fmla="+- f325 10800 0"/>
                <a:gd name="f372" fmla="+- 0 0 f326"/>
                <a:gd name="f373" fmla="+- f327 10800 0"/>
                <a:gd name="f374" fmla="+- 0 0 f328"/>
                <a:gd name="f375" fmla="+- f329 10800 0"/>
                <a:gd name="f376" fmla="+- 0 0 f330"/>
                <a:gd name="f377" fmla="+- f331 10800 0"/>
                <a:gd name="f378" fmla="+- 0 0 f332"/>
                <a:gd name="f379" fmla="+- f333 10800 0"/>
                <a:gd name="f380" fmla="+- 0 0 f334"/>
                <a:gd name="f381" fmla="+- f335 10800 0"/>
                <a:gd name="f382" fmla="+- 0 0 f336"/>
                <a:gd name="f383" fmla="+- f337 10800 0"/>
                <a:gd name="f384" fmla="+- 0 0 f338"/>
                <a:gd name="f385" fmla="+- f339 10800 0"/>
                <a:gd name="f386" fmla="+- 0 0 f340"/>
                <a:gd name="f387" fmla="+- f341 10800 0"/>
                <a:gd name="f388" fmla="+- 0 0 f342"/>
                <a:gd name="f389" fmla="+- f343 10800 0"/>
                <a:gd name="f390" fmla="+- 0 0 f344"/>
                <a:gd name="f391" fmla="+- f345 10800 0"/>
                <a:gd name="f392" fmla="+- 0 0 f346"/>
                <a:gd name="f393" fmla="+- f347 10800 0"/>
                <a:gd name="f394" fmla="+- 0 0 f348"/>
                <a:gd name="f395" fmla="+- f349 10800 0"/>
                <a:gd name="f396" fmla="+- 0 0 f350"/>
                <a:gd name="f397" fmla="+- f351 10800 0"/>
                <a:gd name="f398" fmla="+- 0 0 f352"/>
                <a:gd name="f399" fmla="+- f353 10800 0"/>
                <a:gd name="f400" fmla="+- 0 0 f354"/>
                <a:gd name="f401" fmla="+- f355 10800 0"/>
                <a:gd name="f402" fmla="+- 0 0 f356"/>
                <a:gd name="f403" fmla="+- f357 10800 0"/>
                <a:gd name="f404" fmla="+- 0 0 f358"/>
                <a:gd name="f405" fmla="+- f359 10800 0"/>
                <a:gd name="f406" fmla="+- 0 0 f360"/>
                <a:gd name="f407" fmla="+- f361 10800 0"/>
                <a:gd name="f408" fmla="+- 0 0 f362"/>
                <a:gd name="f409" fmla="+- f363 10800 0"/>
                <a:gd name="f410" fmla="+- 0 0 f364"/>
                <a:gd name="f411" fmla="+- f365 10800 0"/>
                <a:gd name="f412" fmla="+- f366 10800 0"/>
                <a:gd name="f413" fmla="+- f367 f368 0"/>
                <a:gd name="f414" fmla="+- f370 10800 0"/>
                <a:gd name="f415" fmla="+- f372 10800 0"/>
                <a:gd name="f416" fmla="+- f374 10800 0"/>
                <a:gd name="f417" fmla="+- f376 10800 0"/>
                <a:gd name="f418" fmla="+- f378 10800 0"/>
                <a:gd name="f419" fmla="+- f380 10800 0"/>
                <a:gd name="f420" fmla="+- f382 10800 0"/>
                <a:gd name="f421" fmla="+- f384 10800 0"/>
                <a:gd name="f422" fmla="+- f386 10800 0"/>
                <a:gd name="f423" fmla="+- f388 10800 0"/>
                <a:gd name="f424" fmla="+- f390 10800 0"/>
                <a:gd name="f425" fmla="+- f392 10800 0"/>
                <a:gd name="f426" fmla="+- f394 10800 0"/>
                <a:gd name="f427" fmla="+- f396 10800 0"/>
                <a:gd name="f428" fmla="+- f398 10800 0"/>
                <a:gd name="f429" fmla="+- f400 10800 0"/>
                <a:gd name="f430" fmla="+- f402 10800 0"/>
                <a:gd name="f431" fmla="+- f404 10800 0"/>
                <a:gd name="f432" fmla="+- f406 10800 0"/>
                <a:gd name="f433" fmla="+- f408 10800 0"/>
                <a:gd name="f434" fmla="+- f410 10800 0"/>
                <a:gd name="f435" fmla="sqrt f413"/>
                <a:gd name="f436" fmla="*/ f411 f18 1"/>
                <a:gd name="f437" fmla="*/ f412 f18 1"/>
                <a:gd name="f438" fmla="*/ f412 f19 1"/>
                <a:gd name="f439" fmla="*/ f411 f19 1"/>
                <a:gd name="f440" fmla="*/ f61 1 f435"/>
                <a:gd name="f441" fmla="*/ f247 f440 1"/>
                <a:gd name="f442" fmla="*/ f248 f440 1"/>
                <a:gd name="f443" fmla="+- 10800 0 f441"/>
                <a:gd name="f444" fmla="+- 10800 0 f442"/>
              </a:gdLst>
              <a:ahLst>
                <a:ahXY gdRefX="f0" minX="f11" maxX="f12">
                  <a:pos x="f39" y="f8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5" y="f86"/>
                </a:cxn>
                <a:cxn ang="f58">
                  <a:pos x="f87" y="f84"/>
                </a:cxn>
                <a:cxn ang="f58">
                  <a:pos x="f85" y="f88"/>
                </a:cxn>
                <a:cxn ang="f58">
                  <a:pos x="f89" y="f84"/>
                </a:cxn>
              </a:cxnLst>
              <a:rect l="f436" t="f439" r="f437" b="f438"/>
              <a:pathLst>
                <a:path w="21600" h="21600">
                  <a:moveTo>
                    <a:pt x="f6" y="f13"/>
                  </a:moveTo>
                  <a:lnTo>
                    <a:pt x="f90" y="f100"/>
                  </a:lnTo>
                  <a:lnTo>
                    <a:pt x="f90" y="f101"/>
                  </a:lnTo>
                  <a:close/>
                </a:path>
                <a:path w="21600" h="21600">
                  <a:moveTo>
                    <a:pt x="f369" y="f414"/>
                  </a:moveTo>
                  <a:lnTo>
                    <a:pt x="f371" y="f415"/>
                  </a:lnTo>
                  <a:lnTo>
                    <a:pt x="f373" y="f416"/>
                  </a:lnTo>
                  <a:close/>
                </a:path>
                <a:path w="21600" h="21600">
                  <a:moveTo>
                    <a:pt x="f375" y="f417"/>
                  </a:moveTo>
                  <a:lnTo>
                    <a:pt x="f377" y="f418"/>
                  </a:lnTo>
                  <a:lnTo>
                    <a:pt x="f379" y="f419"/>
                  </a:lnTo>
                  <a:close/>
                </a:path>
                <a:path w="21600" h="21600">
                  <a:moveTo>
                    <a:pt x="f381" y="f420"/>
                  </a:moveTo>
                  <a:lnTo>
                    <a:pt x="f383" y="f421"/>
                  </a:lnTo>
                  <a:lnTo>
                    <a:pt x="f385" y="f422"/>
                  </a:lnTo>
                  <a:close/>
                </a:path>
                <a:path w="21600" h="21600">
                  <a:moveTo>
                    <a:pt x="f387" y="f423"/>
                  </a:moveTo>
                  <a:lnTo>
                    <a:pt x="f389" y="f424"/>
                  </a:lnTo>
                  <a:lnTo>
                    <a:pt x="f391" y="f425"/>
                  </a:lnTo>
                  <a:close/>
                </a:path>
                <a:path w="21600" h="21600">
                  <a:moveTo>
                    <a:pt x="f393" y="f426"/>
                  </a:moveTo>
                  <a:lnTo>
                    <a:pt x="f395" y="f427"/>
                  </a:lnTo>
                  <a:lnTo>
                    <a:pt x="f397" y="f428"/>
                  </a:lnTo>
                  <a:close/>
                </a:path>
                <a:path w="21600" h="21600">
                  <a:moveTo>
                    <a:pt x="f399" y="f429"/>
                  </a:moveTo>
                  <a:lnTo>
                    <a:pt x="f401" y="f430"/>
                  </a:lnTo>
                  <a:lnTo>
                    <a:pt x="f403" y="f431"/>
                  </a:lnTo>
                  <a:close/>
                </a:path>
                <a:path w="21600" h="21600">
                  <a:moveTo>
                    <a:pt x="f405" y="f432"/>
                  </a:moveTo>
                  <a:lnTo>
                    <a:pt x="f407" y="f433"/>
                  </a:lnTo>
                  <a:lnTo>
                    <a:pt x="f409" y="f434"/>
                  </a:lnTo>
                  <a:close/>
                </a:path>
                <a:path w="21600" h="21600">
                  <a:moveTo>
                    <a:pt x="f443" y="f444"/>
                  </a:moveTo>
                  <a:arcTo wR="f44" hR="f44" stAng="f53" swAng="f70"/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20" name="Freeform 8"/>
          <p:cNvSpPr/>
          <p:nvPr/>
        </p:nvSpPr>
        <p:spPr>
          <a:xfrm>
            <a:off x="2226367" y="2522770"/>
            <a:ext cx="1349879" cy="11578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930"/>
              <a:gd name="f5" fmla="val 7160"/>
              <a:gd name="f6" fmla="val 1530"/>
              <a:gd name="f7" fmla="val 4490"/>
              <a:gd name="f8" fmla="val 3400"/>
              <a:gd name="f9" fmla="val 1970"/>
              <a:gd name="f10" fmla="val 5270"/>
              <a:gd name="f11" fmla="val 5860"/>
              <a:gd name="f12" fmla="val 1950"/>
              <a:gd name="f13" fmla="val 6470"/>
              <a:gd name="f14" fmla="val 2210"/>
              <a:gd name="f15" fmla="val 6970"/>
              <a:gd name="f16" fmla="val 2600"/>
              <a:gd name="f17" fmla="val 7450"/>
              <a:gd name="f18" fmla="val 1390"/>
              <a:gd name="f19" fmla="val 8340"/>
              <a:gd name="f20" fmla="val 650"/>
              <a:gd name="f21" fmla="val 9340"/>
              <a:gd name="f22" fmla="val 10004"/>
              <a:gd name="f23" fmla="val 690"/>
              <a:gd name="f24" fmla="val 10710"/>
              <a:gd name="f25" fmla="val 1050"/>
              <a:gd name="f26" fmla="val 11210"/>
              <a:gd name="f27" fmla="val 1700"/>
              <a:gd name="f28" fmla="val 11570"/>
              <a:gd name="f29" fmla="val 630"/>
              <a:gd name="f30" fmla="val 12330"/>
              <a:gd name="f31" fmla="val 13150"/>
              <a:gd name="f32" fmla="val 13840"/>
              <a:gd name="f33" fmla="val 14470"/>
              <a:gd name="f34" fmla="val 460"/>
              <a:gd name="f35" fmla="val 14870"/>
              <a:gd name="f36" fmla="val 1160"/>
              <a:gd name="f37" fmla="val 15330"/>
              <a:gd name="f38" fmla="val 440"/>
              <a:gd name="f39" fmla="val 16020"/>
              <a:gd name="f40" fmla="val 16740"/>
              <a:gd name="f41" fmla="val 17910"/>
              <a:gd name="f42" fmla="val 18900"/>
              <a:gd name="f43" fmla="val 1130"/>
              <a:gd name="f44" fmla="val 19110"/>
              <a:gd name="f45" fmla="val 2710"/>
              <a:gd name="f46" fmla="val 20240"/>
              <a:gd name="f47" fmla="val 3150"/>
              <a:gd name="f48" fmla="val 21060"/>
              <a:gd name="f49" fmla="val 4580"/>
              <a:gd name="f50" fmla="val 6220"/>
              <a:gd name="f51" fmla="val 6720"/>
              <a:gd name="f52" fmla="val 21000"/>
              <a:gd name="f53" fmla="val 7200"/>
              <a:gd name="f54" fmla="val 20830"/>
              <a:gd name="f55" fmla="val 7660"/>
              <a:gd name="f56" fmla="val 21310"/>
              <a:gd name="f57" fmla="val 8460"/>
              <a:gd name="f58" fmla="val 9450"/>
              <a:gd name="f59" fmla="val 10460"/>
              <a:gd name="f60" fmla="val 12750"/>
              <a:gd name="f61" fmla="val 20310"/>
              <a:gd name="f62" fmla="val 14680"/>
              <a:gd name="f63" fmla="val 18650"/>
              <a:gd name="f64" fmla="val 15010"/>
              <a:gd name="f65" fmla="val 17200"/>
              <a:gd name="f66" fmla="val 17370"/>
              <a:gd name="f67" fmla="val 18920"/>
              <a:gd name="f68" fmla="val 15770"/>
              <a:gd name="f69" fmla="val 15220"/>
              <a:gd name="f70" fmla="val 14700"/>
              <a:gd name="f71" fmla="val 18710"/>
              <a:gd name="f72" fmla="val 14240"/>
              <a:gd name="f73" fmla="val 18310"/>
              <a:gd name="f74" fmla="val 13820"/>
              <a:gd name="f75" fmla="val 12490"/>
              <a:gd name="f76" fmla="val 11000"/>
              <a:gd name="f77" fmla="val 9890"/>
              <a:gd name="f78" fmla="val 8840"/>
              <a:gd name="f79" fmla="val 20790"/>
              <a:gd name="f80" fmla="val 8210"/>
              <a:gd name="f81" fmla="val 19510"/>
              <a:gd name="f82" fmla="val 7620"/>
              <a:gd name="f83" fmla="val 20000"/>
              <a:gd name="f84" fmla="val 7930"/>
              <a:gd name="f85" fmla="val 20290"/>
              <a:gd name="f86" fmla="val 6240"/>
              <a:gd name="f87" fmla="val 4850"/>
              <a:gd name="f88" fmla="val 3570"/>
              <a:gd name="f89" fmla="val 19280"/>
              <a:gd name="f90" fmla="val 2900"/>
              <a:gd name="f91" fmla="val 17640"/>
              <a:gd name="f92" fmla="val 1300"/>
              <a:gd name="f93" fmla="val 17600"/>
              <a:gd name="f94" fmla="val 480"/>
              <a:gd name="f95" fmla="val 16300"/>
              <a:gd name="f96" fmla="val 14660"/>
              <a:gd name="f97" fmla="val 13900"/>
              <a:gd name="f98" fmla="val 13210"/>
              <a:gd name="f99" fmla="val 1070"/>
              <a:gd name="f100" fmla="val 12640"/>
              <a:gd name="f101" fmla="val 380"/>
              <a:gd name="f102" fmla="val 12160"/>
              <a:gd name="f103" fmla="val 10120"/>
              <a:gd name="f104" fmla="val 8590"/>
              <a:gd name="f105" fmla="val 840"/>
              <a:gd name="f106" fmla="val 7330"/>
              <a:gd name="f107" fmla="val 7410"/>
              <a:gd name="f108" fmla="val 2040"/>
              <a:gd name="f109" fmla="val 7690"/>
              <a:gd name="f110" fmla="val 2090"/>
              <a:gd name="f111" fmla="val 7920"/>
              <a:gd name="f112" fmla="val 2790"/>
              <a:gd name="f113" fmla="val 7480"/>
              <a:gd name="f114" fmla="val 3050"/>
              <a:gd name="f115" fmla="val 7670"/>
              <a:gd name="f116" fmla="val 3310"/>
              <a:gd name="f117" fmla="val 11130"/>
              <a:gd name="f118" fmla="val 1910"/>
              <a:gd name="f119" fmla="val 11080"/>
              <a:gd name="f120" fmla="val 2160"/>
              <a:gd name="f121" fmla="val 11030"/>
              <a:gd name="f122" fmla="val 2400"/>
              <a:gd name="f123" fmla="val 14720"/>
              <a:gd name="f124" fmla="val 1400"/>
              <a:gd name="f125" fmla="val 14640"/>
              <a:gd name="f126" fmla="val 1720"/>
              <a:gd name="f127" fmla="val 14540"/>
              <a:gd name="f128" fmla="val 2010"/>
              <a:gd name="f129" fmla="val 19130"/>
              <a:gd name="f130" fmla="val 2890"/>
              <a:gd name="f131" fmla="val 19230"/>
              <a:gd name="f132" fmla="val 3290"/>
              <a:gd name="f133" fmla="val 19190"/>
              <a:gd name="f134" fmla="val 3380"/>
              <a:gd name="f135" fmla="val 20660"/>
              <a:gd name="f136" fmla="val 8170"/>
              <a:gd name="f137" fmla="val 20430"/>
              <a:gd name="f138" fmla="val 8620"/>
              <a:gd name="f139" fmla="val 20110"/>
              <a:gd name="f140" fmla="val 8990"/>
              <a:gd name="f141" fmla="val 18660"/>
              <a:gd name="f142" fmla="val 18740"/>
              <a:gd name="f143" fmla="val 14200"/>
              <a:gd name="f144" fmla="val 18280"/>
              <a:gd name="f145" fmla="val 12200"/>
              <a:gd name="f146" fmla="val 17000"/>
              <a:gd name="f147" fmla="val 11450"/>
              <a:gd name="f148" fmla="val 14320"/>
              <a:gd name="f149" fmla="val 17980"/>
              <a:gd name="f150" fmla="val 14350"/>
              <a:gd name="f151" fmla="val 17680"/>
              <a:gd name="f152" fmla="val 14370"/>
              <a:gd name="f153" fmla="val 17360"/>
              <a:gd name="f154" fmla="val 8220"/>
              <a:gd name="f155" fmla="val 8060"/>
              <a:gd name="f156" fmla="val 19250"/>
              <a:gd name="f157" fmla="val 7960"/>
              <a:gd name="f158" fmla="val 18950"/>
              <a:gd name="f159" fmla="val 7860"/>
              <a:gd name="f160" fmla="val 18640"/>
              <a:gd name="f161" fmla="val 3090"/>
              <a:gd name="f162" fmla="val 3280"/>
              <a:gd name="f163" fmla="val 17540"/>
              <a:gd name="f164" fmla="val 3460"/>
              <a:gd name="f165" fmla="val 17450"/>
              <a:gd name="f166" fmla="val 12900"/>
              <a:gd name="f167" fmla="val 1780"/>
              <a:gd name="f168" fmla="val 13130"/>
              <a:gd name="f169" fmla="val 2330"/>
              <a:gd name="f170" fmla="val 13040"/>
              <a:gd name="f171" fmla="*/ f0 1 21600"/>
              <a:gd name="f172" fmla="*/ f1 1 21600"/>
              <a:gd name="f173" fmla="+- f3 0 f2"/>
              <a:gd name="f174" fmla="*/ f173 1 21600"/>
              <a:gd name="f175" fmla="*/ 3000 f174 1"/>
              <a:gd name="f176" fmla="*/ 17110 f174 1"/>
              <a:gd name="f177" fmla="*/ 17330 f174 1"/>
              <a:gd name="f178" fmla="*/ 3320 f174 1"/>
              <a:gd name="f179" fmla="*/ f175 1 f174"/>
              <a:gd name="f180" fmla="*/ f176 1 f174"/>
              <a:gd name="f181" fmla="*/ f178 1 f174"/>
              <a:gd name="f182" fmla="*/ f177 1 f174"/>
              <a:gd name="f183" fmla="*/ f179 f171 1"/>
              <a:gd name="f184" fmla="*/ f180 f171 1"/>
              <a:gd name="f185" fmla="*/ f182 f172 1"/>
              <a:gd name="f186" fmla="*/ f181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21600" h="21600">
                <a:moveTo>
                  <a:pt x="f4" y="f5"/>
                </a:moveTo>
                <a:cubicBezTo>
                  <a:pt x="f6" y="f7"/>
                  <a:pt x="f8" y="f9"/>
                  <a:pt x="f10" y="f9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31" y="f2"/>
                </a:cubicBezTo>
                <a:cubicBezTo>
                  <a:pt x="f32" y="f2"/>
                  <a:pt x="f33" y="f34"/>
                  <a:pt x="f35" y="f36"/>
                </a:cubicBezTo>
                <a:cubicBezTo>
                  <a:pt x="f37" y="f38"/>
                  <a:pt x="f39" y="f2"/>
                  <a:pt x="f40" y="f2"/>
                </a:cubicBezTo>
                <a:cubicBezTo>
                  <a:pt x="f41" y="f2"/>
                  <a:pt x="f42" y="f43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48" y="f51"/>
                  <a:pt x="f52" y="f53"/>
                  <a:pt x="f54" y="f55"/>
                </a:cubicBezTo>
                <a:cubicBezTo>
                  <a:pt x="f56" y="f57"/>
                  <a:pt x="f3" y="f58"/>
                  <a:pt x="f3" y="f59"/>
                </a:cubicBezTo>
                <a:cubicBezTo>
                  <a:pt x="f3" y="f60"/>
                  <a:pt x="f61" y="f62"/>
                  <a:pt x="f63" y="f64"/>
                </a:cubicBezTo>
                <a:cubicBezTo>
                  <a:pt x="f63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46"/>
                  <a:pt x="f75" y="f3"/>
                  <a:pt x="f76" y="f3"/>
                </a:cubicBezTo>
                <a:cubicBezTo>
                  <a:pt x="f77" y="f3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5"/>
                  <a:pt x="f88" y="f89"/>
                  <a:pt x="f90" y="f91"/>
                </a:cubicBezTo>
                <a:cubicBezTo>
                  <a:pt x="f92" y="f93"/>
                  <a:pt x="f94" y="f95"/>
                  <a:pt x="f94" y="f96"/>
                </a:cubicBezTo>
                <a:cubicBezTo>
                  <a:pt x="f94" y="f97"/>
                  <a:pt x="f23" y="f98"/>
                  <a:pt x="f99" y="f100"/>
                </a:cubicBezTo>
                <a:cubicBezTo>
                  <a:pt x="f101" y="f102"/>
                  <a:pt x="f2" y="f26"/>
                  <a:pt x="f2" y="f103"/>
                </a:cubicBezTo>
                <a:cubicBezTo>
                  <a:pt x="f2" y="f104"/>
                  <a:pt x="f105" y="f106"/>
                  <a:pt x="f4" y="f5"/>
                </a:cubicBezTo>
                <a:close/>
              </a:path>
              <a:path w="21600" h="21600" fill="none">
                <a:moveTo>
                  <a:pt x="f4" y="f5"/>
                </a:moveTo>
                <a:cubicBezTo>
                  <a:pt x="f12" y="f107"/>
                  <a:pt x="f108" y="f109"/>
                  <a:pt x="f110" y="f111"/>
                </a:cubicBezTo>
              </a:path>
              <a:path w="21600" h="21600" fill="none">
                <a:moveTo>
                  <a:pt x="f15" y="f16"/>
                </a:moveTo>
                <a:cubicBezTo>
                  <a:pt x="f53" y="f112"/>
                  <a:pt x="f113" y="f114"/>
                  <a:pt x="f115" y="f116"/>
                </a:cubicBezTo>
              </a:path>
              <a:path w="21600" h="21600" fill="none">
                <a:moveTo>
                  <a:pt x="f26" y="f27"/>
                </a:moveTo>
                <a:cubicBezTo>
                  <a:pt x="f117" y="f118"/>
                  <a:pt x="f119" y="f120"/>
                  <a:pt x="f121" y="f122"/>
                </a:cubicBezTo>
              </a:path>
              <a:path w="21600" h="21600" fill="none">
                <a:moveTo>
                  <a:pt x="f35" y="f36"/>
                </a:moveTo>
                <a:cubicBezTo>
                  <a:pt x="f123" y="f124"/>
                  <a:pt x="f125" y="f126"/>
                  <a:pt x="f127" y="f128"/>
                </a:cubicBezTo>
              </a:path>
              <a:path w="21600" h="21600" fill="none">
                <a:moveTo>
                  <a:pt x="f44" y="f45"/>
                </a:moveTo>
                <a:cubicBezTo>
                  <a:pt x="f129" y="f130"/>
                  <a:pt x="f131" y="f132"/>
                  <a:pt x="f133" y="f134"/>
                </a:cubicBezTo>
              </a:path>
              <a:path w="21600" h="21600" fill="none">
                <a:moveTo>
                  <a:pt x="f54" y="f55"/>
                </a:moveTo>
                <a:cubicBezTo>
                  <a:pt x="f135" y="f136"/>
                  <a:pt x="f137" y="f138"/>
                  <a:pt x="f139" y="f140"/>
                </a:cubicBezTo>
              </a:path>
              <a:path w="21600" h="21600" fill="none">
                <a:moveTo>
                  <a:pt x="f141" y="f64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72" y="f73"/>
                </a:moveTo>
                <a:cubicBezTo>
                  <a:pt x="f148" y="f149"/>
                  <a:pt x="f150" y="f151"/>
                  <a:pt x="f152" y="f153"/>
                </a:cubicBezTo>
              </a:path>
              <a:path w="21600" h="21600" fill="none">
                <a:moveTo>
                  <a:pt x="f154" y="f81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90" y="f91"/>
                </a:moveTo>
                <a:cubicBezTo>
                  <a:pt x="f161" y="f93"/>
                  <a:pt x="f162" y="f163"/>
                  <a:pt x="f164" y="f165"/>
                </a:cubicBezTo>
              </a:path>
              <a:path w="21600" h="21600" fill="none">
                <a:moveTo>
                  <a:pt x="f99" y="f100"/>
                </a:moveTo>
                <a:cubicBezTo>
                  <a:pt x="f124" y="f166"/>
                  <a:pt x="f167" y="f168"/>
                  <a:pt x="f169" y="f170"/>
                </a:cubicBezTo>
              </a:path>
            </a:pathLst>
          </a:custGeom>
          <a:solidFill>
            <a:srgbClr val="7F7F7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880946" y="1325365"/>
            <a:ext cx="3582107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00" b="1" dirty="0">
                <a:latin typeface="Calibri"/>
              </a:rPr>
              <a:t>3</a:t>
            </a:r>
            <a:r>
              <a:rPr lang="fr-FR" sz="2100" b="1" i="0" u="none" strike="noStrike" kern="1200" cap="none" spc="0" baseline="0" dirty="0" smtClean="0">
                <a:uFillTx/>
                <a:latin typeface="Calibri"/>
              </a:rPr>
              <a:t>- </a:t>
            </a:r>
            <a:r>
              <a:rPr lang="fr-FR" sz="2100" b="1" i="0" u="none" strike="noStrike" kern="1200" cap="none" spc="0" baseline="0" dirty="0">
                <a:uFillTx/>
                <a:latin typeface="Calibri"/>
              </a:rPr>
              <a:t>Computing view </a:t>
            </a:r>
            <a:r>
              <a:rPr lang="fr-FR" sz="2100" b="1" i="0" u="none" strike="noStrike" kern="1200" cap="none" spc="0" baseline="0" dirty="0" smtClean="0">
                <a:uFillTx/>
                <a:latin typeface="Calibri"/>
              </a:rPr>
              <a:t>beams</a:t>
            </a:r>
            <a:endParaRPr lang="fr-FR" sz="2100" b="1" i="0" u="none" strike="noStrike" kern="1200" cap="none" spc="0" baseline="0" dirty="0">
              <a:uFillTx/>
              <a:latin typeface="Calibri"/>
            </a:endParaRPr>
          </a:p>
        </p:txBody>
      </p:sp>
      <p:cxnSp>
        <p:nvCxnSpPr>
          <p:cNvPr id="22" name="Straight Arrow Connector 12"/>
          <p:cNvCxnSpPr>
            <a:stCxn id="17" idx="1"/>
          </p:cNvCxnSpPr>
          <p:nvPr/>
        </p:nvCxnSpPr>
        <p:spPr>
          <a:xfrm flipV="1">
            <a:off x="1298206" y="2309504"/>
            <a:ext cx="1162073" cy="911712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cxnSp>
        <p:nvCxnSpPr>
          <p:cNvPr id="23" name="Straight Arrow Connector 32"/>
          <p:cNvCxnSpPr/>
          <p:nvPr/>
        </p:nvCxnSpPr>
        <p:spPr>
          <a:xfrm>
            <a:off x="2466511" y="2323962"/>
            <a:ext cx="1226473" cy="1476862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cxnSp>
        <p:nvCxnSpPr>
          <p:cNvPr id="24" name="Straight Arrow Connector 39"/>
          <p:cNvCxnSpPr/>
          <p:nvPr/>
        </p:nvCxnSpPr>
        <p:spPr>
          <a:xfrm flipV="1">
            <a:off x="1309423" y="2765360"/>
            <a:ext cx="2503532" cy="456085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sp>
        <p:nvSpPr>
          <p:cNvPr id="25" name="TextBox 47"/>
          <p:cNvSpPr txBox="1"/>
          <p:nvPr/>
        </p:nvSpPr>
        <p:spPr>
          <a:xfrm>
            <a:off x="4546976" y="1319520"/>
            <a:ext cx="3769440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00" b="1" dirty="0">
                <a:latin typeface="Calibri"/>
              </a:rPr>
              <a:t>4</a:t>
            </a:r>
            <a:r>
              <a:rPr lang="fr-FR" sz="2100" b="1" i="0" u="none" strike="noStrike" kern="1200" cap="none" spc="0" baseline="0" dirty="0" smtClean="0">
                <a:uFillTx/>
                <a:latin typeface="Calibri"/>
              </a:rPr>
              <a:t>- </a:t>
            </a:r>
            <a:r>
              <a:rPr lang="fr-FR" sz="2100" b="1" i="0" u="none" strike="noStrike" kern="1200" cap="none" spc="0" baseline="0" dirty="0">
                <a:uFillTx/>
                <a:latin typeface="Calibri"/>
              </a:rPr>
              <a:t>Storing them in a </a:t>
            </a:r>
            <a:r>
              <a:rPr lang="fr-FR" sz="2100" b="1" i="0" u="none" strike="noStrike" kern="1200" cap="none" spc="0" baseline="0" dirty="0" smtClean="0">
                <a:uFillTx/>
                <a:latin typeface="Calibri"/>
              </a:rPr>
              <a:t>Kd-tree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00" b="1" dirty="0" smtClean="0">
                <a:latin typeface="Calibri"/>
              </a:rPr>
              <a:t>(Havran et al. 2004)</a:t>
            </a:r>
            <a:endParaRPr lang="fr-FR" sz="2100" b="1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26" name="Right Arrow 61"/>
          <p:cNvSpPr/>
          <p:nvPr/>
        </p:nvSpPr>
        <p:spPr>
          <a:xfrm>
            <a:off x="4304207" y="2961993"/>
            <a:ext cx="956548" cy="3613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Straight Arrow Connector 39"/>
          <p:cNvCxnSpPr/>
          <p:nvPr/>
        </p:nvCxnSpPr>
        <p:spPr>
          <a:xfrm>
            <a:off x="1315041" y="3221217"/>
            <a:ext cx="2650314" cy="228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cxnSp>
        <p:nvCxnSpPr>
          <p:cNvPr id="28" name="Straight Connector 54"/>
          <p:cNvCxnSpPr>
            <a:stCxn id="6" idx="0"/>
            <a:endCxn id="6" idx="2"/>
          </p:cNvCxnSpPr>
          <p:nvPr/>
        </p:nvCxnSpPr>
        <p:spPr>
          <a:xfrm>
            <a:off x="6487382" y="2109992"/>
            <a:ext cx="0" cy="2162108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cxnSp>
        <p:nvCxnSpPr>
          <p:cNvPr id="29" name="Straight Connector 55"/>
          <p:cNvCxnSpPr>
            <a:stCxn id="6" idx="3"/>
            <a:endCxn id="6" idx="1"/>
          </p:cNvCxnSpPr>
          <p:nvPr/>
        </p:nvCxnSpPr>
        <p:spPr>
          <a:xfrm flipH="1">
            <a:off x="5405139" y="3191046"/>
            <a:ext cx="216448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cxnSp>
        <p:nvCxnSpPr>
          <p:cNvPr id="30" name="Straight Connector 59"/>
          <p:cNvCxnSpPr/>
          <p:nvPr/>
        </p:nvCxnSpPr>
        <p:spPr>
          <a:xfrm flipV="1">
            <a:off x="5876582" y="2109992"/>
            <a:ext cx="0" cy="1081054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cxnSp>
        <p:nvCxnSpPr>
          <p:cNvPr id="31" name="Straight Connector 61"/>
          <p:cNvCxnSpPr/>
          <p:nvPr/>
        </p:nvCxnSpPr>
        <p:spPr>
          <a:xfrm>
            <a:off x="6708555" y="2127004"/>
            <a:ext cx="0" cy="1047029"/>
          </a:xfrm>
          <a:prstGeom prst="straightConnector1">
            <a:avLst/>
          </a:prstGeom>
          <a:noFill/>
          <a:ln w="28575">
            <a:solidFill>
              <a:schemeClr val="tx1"/>
            </a:solidFill>
            <a:custDash>
              <a:ds d="100000" sp="100000"/>
            </a:custDash>
          </a:ln>
        </p:spPr>
      </p:cxnSp>
      <p:cxnSp>
        <p:nvCxnSpPr>
          <p:cNvPr id="32" name="Straight Connector 61"/>
          <p:cNvCxnSpPr/>
          <p:nvPr/>
        </p:nvCxnSpPr>
        <p:spPr>
          <a:xfrm>
            <a:off x="6487382" y="3463400"/>
            <a:ext cx="108224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custDash>
              <a:ds d="100000" sp="100000"/>
            </a:custDash>
          </a:ln>
        </p:spPr>
      </p:cxnSp>
      <p:cxnSp>
        <p:nvCxnSpPr>
          <p:cNvPr id="33" name="Straight Connector 61"/>
          <p:cNvCxnSpPr/>
          <p:nvPr/>
        </p:nvCxnSpPr>
        <p:spPr>
          <a:xfrm>
            <a:off x="6937155" y="3174033"/>
            <a:ext cx="0" cy="286382"/>
          </a:xfrm>
          <a:prstGeom prst="straightConnector1">
            <a:avLst/>
          </a:prstGeom>
          <a:noFill/>
          <a:ln w="28575">
            <a:solidFill>
              <a:schemeClr val="bg2"/>
            </a:solidFill>
            <a:custDash>
              <a:ds d="100000" sp="100000"/>
            </a:custDash>
          </a:ln>
        </p:spPr>
      </p:cxnSp>
      <p:sp>
        <p:nvSpPr>
          <p:cNvPr id="34" name="Can 36"/>
          <p:cNvSpPr/>
          <p:nvPr/>
        </p:nvSpPr>
        <p:spPr>
          <a:xfrm rot="4777717">
            <a:off x="2792668" y="2245176"/>
            <a:ext cx="183983" cy="1372131"/>
          </a:xfrm>
          <a:prstGeom prst="can">
            <a:avLst>
              <a:gd name="adj" fmla="val 47629"/>
            </a:avLst>
          </a:prstGeom>
          <a:solidFill>
            <a:schemeClr val="accent1">
              <a:lumMod val="75000"/>
              <a:alpha val="50196"/>
            </a:schemeClr>
          </a:solidFill>
          <a:ln>
            <a:solidFill>
              <a:schemeClr val="accent1">
                <a:lumMod val="50000"/>
                <a:alpha val="74902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Can 37"/>
          <p:cNvSpPr/>
          <p:nvPr/>
        </p:nvSpPr>
        <p:spPr>
          <a:xfrm rot="8351411">
            <a:off x="2949835" y="2510794"/>
            <a:ext cx="170197" cy="1034184"/>
          </a:xfrm>
          <a:prstGeom prst="can">
            <a:avLst>
              <a:gd name="adj" fmla="val 47629"/>
            </a:avLst>
          </a:prstGeom>
          <a:solidFill>
            <a:schemeClr val="accent1">
              <a:lumMod val="75000"/>
              <a:alpha val="50196"/>
            </a:schemeClr>
          </a:solidFill>
          <a:ln>
            <a:solidFill>
              <a:schemeClr val="accent1">
                <a:lumMod val="50000"/>
                <a:alpha val="74902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Can 38"/>
          <p:cNvSpPr/>
          <p:nvPr/>
        </p:nvSpPr>
        <p:spPr>
          <a:xfrm rot="5400000">
            <a:off x="2797878" y="2605913"/>
            <a:ext cx="173562" cy="1218542"/>
          </a:xfrm>
          <a:prstGeom prst="can">
            <a:avLst>
              <a:gd name="adj" fmla="val 47629"/>
            </a:avLst>
          </a:prstGeom>
          <a:solidFill>
            <a:schemeClr val="accent1">
              <a:lumMod val="75000"/>
              <a:alpha val="50196"/>
            </a:schemeClr>
          </a:solidFill>
          <a:ln>
            <a:solidFill>
              <a:schemeClr val="accent1">
                <a:lumMod val="50000"/>
                <a:alpha val="74902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Can 42"/>
          <p:cNvSpPr/>
          <p:nvPr/>
        </p:nvSpPr>
        <p:spPr>
          <a:xfrm rot="4777717">
            <a:off x="6366157" y="1798450"/>
            <a:ext cx="236675" cy="2162986"/>
          </a:xfrm>
          <a:prstGeom prst="can">
            <a:avLst>
              <a:gd name="adj" fmla="val 47629"/>
            </a:avLst>
          </a:prstGeom>
          <a:solidFill>
            <a:schemeClr val="accent1">
              <a:lumMod val="75000"/>
              <a:alpha val="50196"/>
            </a:schemeClr>
          </a:solidFill>
          <a:ln>
            <a:solidFill>
              <a:schemeClr val="accent1">
                <a:lumMod val="50000"/>
                <a:alpha val="74902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Can 44"/>
          <p:cNvSpPr/>
          <p:nvPr/>
        </p:nvSpPr>
        <p:spPr>
          <a:xfrm rot="8214138">
            <a:off x="6461741" y="2059203"/>
            <a:ext cx="236675" cy="2029321"/>
          </a:xfrm>
          <a:prstGeom prst="can">
            <a:avLst>
              <a:gd name="adj" fmla="val 47629"/>
            </a:avLst>
          </a:prstGeom>
          <a:solidFill>
            <a:schemeClr val="accent1">
              <a:lumMod val="75000"/>
              <a:alpha val="50196"/>
            </a:schemeClr>
          </a:solidFill>
          <a:ln>
            <a:solidFill>
              <a:schemeClr val="accent1">
                <a:lumMod val="50000"/>
                <a:alpha val="74902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Can 45"/>
          <p:cNvSpPr/>
          <p:nvPr/>
        </p:nvSpPr>
        <p:spPr>
          <a:xfrm rot="5199937">
            <a:off x="6374610" y="2320992"/>
            <a:ext cx="236675" cy="2162986"/>
          </a:xfrm>
          <a:prstGeom prst="can">
            <a:avLst>
              <a:gd name="adj" fmla="val 47629"/>
            </a:avLst>
          </a:prstGeom>
          <a:solidFill>
            <a:schemeClr val="accent1">
              <a:lumMod val="75000"/>
              <a:alpha val="50196"/>
            </a:schemeClr>
          </a:solidFill>
          <a:ln>
            <a:solidFill>
              <a:schemeClr val="accent1">
                <a:lumMod val="50000"/>
                <a:alpha val="74902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695774" y="2894571"/>
            <a:ext cx="602432" cy="586950"/>
            <a:chOff x="248755" y="4570388"/>
            <a:chExt cx="602432" cy="586950"/>
          </a:xfrm>
        </p:grpSpPr>
        <p:sp>
          <p:nvSpPr>
            <p:cNvPr id="41" name="Arc 40"/>
            <p:cNvSpPr/>
            <p:nvPr/>
          </p:nvSpPr>
          <p:spPr>
            <a:xfrm>
              <a:off x="611560" y="4667367"/>
              <a:ext cx="188365" cy="442410"/>
            </a:xfrm>
            <a:prstGeom prst="arc">
              <a:avLst>
                <a:gd name="adj1" fmla="val 16200000"/>
                <a:gd name="adj2" fmla="val 47770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248755" y="4570388"/>
              <a:ext cx="602432" cy="586950"/>
            </a:xfrm>
            <a:custGeom>
              <a:avLst/>
              <a:gdLst>
                <a:gd name="connsiteX0" fmla="*/ 881878 w 881878"/>
                <a:gd name="connsiteY0" fmla="*/ 0 h 903515"/>
                <a:gd name="connsiteX1" fmla="*/ 587963 w 881878"/>
                <a:gd name="connsiteY1" fmla="*/ 239486 h 903515"/>
                <a:gd name="connsiteX2" fmla="*/ 135 w 881878"/>
                <a:gd name="connsiteY2" fmla="*/ 511629 h 903515"/>
                <a:gd name="connsiteX3" fmla="*/ 642392 w 881878"/>
                <a:gd name="connsiteY3" fmla="*/ 740229 h 903515"/>
                <a:gd name="connsiteX4" fmla="*/ 870992 w 881878"/>
                <a:gd name="connsiteY4" fmla="*/ 903515 h 9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878" h="903515">
                  <a:moveTo>
                    <a:pt x="881878" y="0"/>
                  </a:moveTo>
                  <a:cubicBezTo>
                    <a:pt x="808399" y="77107"/>
                    <a:pt x="734920" y="154215"/>
                    <a:pt x="587963" y="239486"/>
                  </a:cubicBezTo>
                  <a:cubicBezTo>
                    <a:pt x="441006" y="324757"/>
                    <a:pt x="-8937" y="428172"/>
                    <a:pt x="135" y="511629"/>
                  </a:cubicBezTo>
                  <a:cubicBezTo>
                    <a:pt x="9206" y="595086"/>
                    <a:pt x="497249" y="674915"/>
                    <a:pt x="642392" y="740229"/>
                  </a:cubicBezTo>
                  <a:cubicBezTo>
                    <a:pt x="787535" y="805543"/>
                    <a:pt x="829263" y="854529"/>
                    <a:pt x="870992" y="90351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05741" y="4796104"/>
              <a:ext cx="94183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41883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95" y="2436500"/>
            <a:ext cx="4644511" cy="2612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Rendering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2511452" y="4866834"/>
            <a:ext cx="1188314" cy="1187008"/>
          </a:xfrm>
          <a:prstGeom prst="rect">
            <a:avLst/>
          </a:prstGeom>
          <a:solidFill>
            <a:srgbClr val="FFFFFE"/>
          </a:solidFill>
          <a:ln w="38103">
            <a:solidFill>
              <a:srgbClr val="141313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4" name="Straight Connector 54"/>
          <p:cNvCxnSpPr>
            <a:cxnSpLocks noChangeAspect="1"/>
          </p:cNvCxnSpPr>
          <p:nvPr/>
        </p:nvCxnSpPr>
        <p:spPr>
          <a:xfrm>
            <a:off x="3086435" y="4859343"/>
            <a:ext cx="0" cy="1187008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cxnSp>
        <p:nvCxnSpPr>
          <p:cNvPr id="55" name="Straight Connector 55"/>
          <p:cNvCxnSpPr>
            <a:cxnSpLocks noChangeAspect="1"/>
            <a:stCxn id="53" idx="3"/>
            <a:endCxn id="53" idx="1"/>
          </p:cNvCxnSpPr>
          <p:nvPr/>
        </p:nvCxnSpPr>
        <p:spPr>
          <a:xfrm flipH="1">
            <a:off x="2511452" y="5460338"/>
            <a:ext cx="1188314" cy="0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cxnSp>
        <p:nvCxnSpPr>
          <p:cNvPr id="56" name="Straight Connector 59"/>
          <p:cNvCxnSpPr>
            <a:cxnSpLocks noChangeAspect="1"/>
          </p:cNvCxnSpPr>
          <p:nvPr/>
        </p:nvCxnSpPr>
        <p:spPr>
          <a:xfrm flipV="1">
            <a:off x="2806799" y="4918360"/>
            <a:ext cx="0" cy="548461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cxnSp>
        <p:nvCxnSpPr>
          <p:cNvPr id="57" name="Straight Connector 61"/>
          <p:cNvCxnSpPr>
            <a:cxnSpLocks noChangeAspect="1"/>
          </p:cNvCxnSpPr>
          <p:nvPr/>
        </p:nvCxnSpPr>
        <p:spPr>
          <a:xfrm>
            <a:off x="3192633" y="4918360"/>
            <a:ext cx="0" cy="548461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cxnSp>
        <p:nvCxnSpPr>
          <p:cNvPr id="58" name="Straight Connector 61"/>
          <p:cNvCxnSpPr>
            <a:cxnSpLocks noChangeAspect="1"/>
          </p:cNvCxnSpPr>
          <p:nvPr/>
        </p:nvCxnSpPr>
        <p:spPr>
          <a:xfrm>
            <a:off x="3086435" y="5681428"/>
            <a:ext cx="613331" cy="0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cxnSp>
        <p:nvCxnSpPr>
          <p:cNvPr id="59" name="Straight Connector 61"/>
          <p:cNvCxnSpPr>
            <a:cxnSpLocks noChangeAspect="1"/>
          </p:cNvCxnSpPr>
          <p:nvPr/>
        </p:nvCxnSpPr>
        <p:spPr>
          <a:xfrm>
            <a:off x="3318766" y="5460338"/>
            <a:ext cx="0" cy="213469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sp>
        <p:nvSpPr>
          <p:cNvPr id="60" name="Rectangle 52"/>
          <p:cNvSpPr/>
          <p:nvPr/>
        </p:nvSpPr>
        <p:spPr>
          <a:xfrm>
            <a:off x="1093395" y="4866834"/>
            <a:ext cx="1198160" cy="1196839"/>
          </a:xfrm>
          <a:prstGeom prst="rect">
            <a:avLst/>
          </a:prstGeom>
          <a:solidFill>
            <a:srgbClr val="FFFFFE"/>
          </a:solidFill>
          <a:ln w="38103">
            <a:solidFill>
              <a:srgbClr val="141313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" name="Oval 14"/>
          <p:cNvSpPr/>
          <p:nvPr/>
        </p:nvSpPr>
        <p:spPr>
          <a:xfrm>
            <a:off x="1707319" y="5009812"/>
            <a:ext cx="111767" cy="886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2" name="Oval 36"/>
          <p:cNvSpPr/>
          <p:nvPr/>
        </p:nvSpPr>
        <p:spPr>
          <a:xfrm>
            <a:off x="1999140" y="5275735"/>
            <a:ext cx="87729" cy="12102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3" name="Oval 42"/>
          <p:cNvSpPr/>
          <p:nvPr/>
        </p:nvSpPr>
        <p:spPr>
          <a:xfrm>
            <a:off x="1325110" y="5528598"/>
            <a:ext cx="87729" cy="12102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4" name="Oval 46"/>
          <p:cNvSpPr/>
          <p:nvPr/>
        </p:nvSpPr>
        <p:spPr>
          <a:xfrm>
            <a:off x="1502295" y="5778897"/>
            <a:ext cx="145366" cy="563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5B3D7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65" name="Straight Connector 54"/>
          <p:cNvCxnSpPr/>
          <p:nvPr/>
        </p:nvCxnSpPr>
        <p:spPr>
          <a:xfrm flipH="1">
            <a:off x="1778492" y="5343278"/>
            <a:ext cx="513063" cy="0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cxnSp>
        <p:nvCxnSpPr>
          <p:cNvPr id="66" name="Straight Connector 55"/>
          <p:cNvCxnSpPr/>
          <p:nvPr/>
        </p:nvCxnSpPr>
        <p:spPr>
          <a:xfrm flipV="1">
            <a:off x="1772445" y="4866834"/>
            <a:ext cx="0" cy="1196840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cxnSp>
        <p:nvCxnSpPr>
          <p:cNvPr id="67" name="Straight Connector 59"/>
          <p:cNvCxnSpPr/>
          <p:nvPr/>
        </p:nvCxnSpPr>
        <p:spPr>
          <a:xfrm flipH="1">
            <a:off x="1093395" y="5589112"/>
            <a:ext cx="705278" cy="0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cxnSp>
        <p:nvCxnSpPr>
          <p:cNvPr id="68" name="Straight Connector 61"/>
          <p:cNvCxnSpPr/>
          <p:nvPr/>
        </p:nvCxnSpPr>
        <p:spPr>
          <a:xfrm>
            <a:off x="1574978" y="5598444"/>
            <a:ext cx="0" cy="465230"/>
          </a:xfrm>
          <a:prstGeom prst="straightConnector1">
            <a:avLst/>
          </a:prstGeom>
          <a:noFill/>
          <a:ln w="28575">
            <a:solidFill>
              <a:srgbClr val="141313"/>
            </a:solidFill>
            <a:custDash>
              <a:ds d="100000" sp="100000"/>
            </a:custDash>
          </a:ln>
        </p:spPr>
      </p:cxnSp>
      <p:sp>
        <p:nvSpPr>
          <p:cNvPr id="70" name="Rectangle 69"/>
          <p:cNvSpPr/>
          <p:nvPr/>
        </p:nvSpPr>
        <p:spPr>
          <a:xfrm>
            <a:off x="4283969" y="2428752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Can 43"/>
          <p:cNvSpPr/>
          <p:nvPr/>
        </p:nvSpPr>
        <p:spPr>
          <a:xfrm rot="5176324">
            <a:off x="3076737" y="4820127"/>
            <a:ext cx="117600" cy="972680"/>
          </a:xfrm>
          <a:prstGeom prst="can">
            <a:avLst>
              <a:gd name="adj" fmla="val 47629"/>
            </a:avLst>
          </a:prstGeom>
          <a:solidFill>
            <a:srgbClr val="4F81BD">
              <a:alpha val="50196"/>
            </a:srgbClr>
          </a:solidFill>
          <a:ln>
            <a:solidFill>
              <a:srgbClr val="385D8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Can 44"/>
          <p:cNvSpPr/>
          <p:nvPr/>
        </p:nvSpPr>
        <p:spPr>
          <a:xfrm rot="8347235">
            <a:off x="3113311" y="4919347"/>
            <a:ext cx="133798" cy="1100796"/>
          </a:xfrm>
          <a:prstGeom prst="can">
            <a:avLst>
              <a:gd name="adj" fmla="val 47629"/>
            </a:avLst>
          </a:prstGeom>
          <a:solidFill>
            <a:srgbClr val="4F81BD">
              <a:alpha val="50196"/>
            </a:srgbClr>
          </a:solidFill>
          <a:ln>
            <a:solidFill>
              <a:srgbClr val="385D8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Can 45"/>
          <p:cNvSpPr/>
          <p:nvPr/>
        </p:nvSpPr>
        <p:spPr>
          <a:xfrm rot="5400000">
            <a:off x="3077670" y="5165750"/>
            <a:ext cx="117064" cy="988206"/>
          </a:xfrm>
          <a:prstGeom prst="can">
            <a:avLst>
              <a:gd name="adj" fmla="val 47629"/>
            </a:avLst>
          </a:prstGeom>
          <a:solidFill>
            <a:srgbClr val="4F81BD">
              <a:alpha val="50196"/>
            </a:srgbClr>
          </a:solidFill>
          <a:ln>
            <a:solidFill>
              <a:srgbClr val="385D8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5" name="Group 1"/>
          <p:cNvGrpSpPr/>
          <p:nvPr/>
        </p:nvGrpSpPr>
        <p:grpSpPr>
          <a:xfrm>
            <a:off x="1336737" y="1723831"/>
            <a:ext cx="2610723" cy="2866379"/>
            <a:chOff x="1688467" y="2222366"/>
            <a:chExt cx="2744707" cy="3212899"/>
          </a:xfrm>
        </p:grpSpPr>
        <p:sp>
          <p:nvSpPr>
            <p:cNvPr id="76" name="Freeform 24"/>
            <p:cNvSpPr/>
            <p:nvPr/>
          </p:nvSpPr>
          <p:spPr>
            <a:xfrm>
              <a:off x="2876967" y="2605162"/>
              <a:ext cx="1549917" cy="1836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90"/>
                <a:gd name="f4" fmla="val 9992"/>
                <a:gd name="f5" fmla="val 2165"/>
                <a:gd name="f6" fmla="val 7080"/>
                <a:gd name="f7" fmla="val 248"/>
                <a:gd name="f8" fmla="val 8749"/>
                <a:gd name="f9" fmla="*/ f0 1 7390"/>
                <a:gd name="f10" fmla="*/ f1 1 9992"/>
                <a:gd name="f11" fmla="+- f4 0 f2"/>
                <a:gd name="f12" fmla="+- f3 0 f2"/>
                <a:gd name="f13" fmla="*/ f12 1 7390"/>
                <a:gd name="f14" fmla="*/ f11 1 9992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390" h="9992">
                  <a:moveTo>
                    <a:pt x="f2" y="f5"/>
                  </a:moveTo>
                  <a:lnTo>
                    <a:pt x="f6" y="f2"/>
                  </a:lnTo>
                  <a:lnTo>
                    <a:pt x="f3" y="f4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7" name="Freeform 20"/>
            <p:cNvSpPr/>
            <p:nvPr/>
          </p:nvSpPr>
          <p:spPr>
            <a:xfrm>
              <a:off x="1688467" y="2853074"/>
              <a:ext cx="1252261" cy="1648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71"/>
                <a:gd name="f4" fmla="val 8974"/>
                <a:gd name="f5" fmla="val 71"/>
                <a:gd name="f6" fmla="val 7401"/>
                <a:gd name="f7" fmla="val 5649"/>
                <a:gd name="f8" fmla="val 858"/>
                <a:gd name="f9" fmla="*/ f0 1 5971"/>
                <a:gd name="f10" fmla="*/ f1 1 8974"/>
                <a:gd name="f11" fmla="+- f4 0 f2"/>
                <a:gd name="f12" fmla="+- f3 0 f2"/>
                <a:gd name="f13" fmla="*/ f12 1 5971"/>
                <a:gd name="f14" fmla="*/ f11 1 8974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71" h="8974">
                  <a:moveTo>
                    <a:pt x="f5" y="f2"/>
                  </a:moveTo>
                  <a:lnTo>
                    <a:pt x="f2" y="f4"/>
                  </a:lnTo>
                  <a:lnTo>
                    <a:pt x="f3" y="f6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84FF47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8" name="Freeform 21"/>
            <p:cNvSpPr/>
            <p:nvPr/>
          </p:nvSpPr>
          <p:spPr>
            <a:xfrm>
              <a:off x="1696019" y="4206742"/>
              <a:ext cx="2737155" cy="1228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50"/>
                <a:gd name="f4" fmla="val 6686"/>
                <a:gd name="f5" fmla="val 1609"/>
                <a:gd name="f6" fmla="val 6114"/>
                <a:gd name="f7" fmla="val 1287"/>
                <a:gd name="f8" fmla="val 5971"/>
                <a:gd name="f9" fmla="*/ f0 1 13050"/>
                <a:gd name="f10" fmla="*/ f1 1 6686"/>
                <a:gd name="f11" fmla="+- f4 0 f2"/>
                <a:gd name="f12" fmla="+- f3 0 f2"/>
                <a:gd name="f13" fmla="*/ f12 1 13050"/>
                <a:gd name="f14" fmla="*/ f11 1 6686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050" h="6686">
                  <a:moveTo>
                    <a:pt x="f2" y="f5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9" name="Freeform 25"/>
            <p:cNvSpPr/>
            <p:nvPr/>
          </p:nvSpPr>
          <p:spPr>
            <a:xfrm>
              <a:off x="1696440" y="2222366"/>
              <a:ext cx="2665832" cy="784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10"/>
                <a:gd name="f4" fmla="val 4270"/>
                <a:gd name="f5" fmla="val 3435"/>
                <a:gd name="f6" fmla="val 5594"/>
                <a:gd name="f7" fmla="val 2053"/>
                <a:gd name="f8" fmla="val 2787"/>
                <a:gd name="f9" fmla="*/ f0 1 12710"/>
                <a:gd name="f10" fmla="*/ f1 1 4270"/>
                <a:gd name="f11" fmla="+- f4 0 f2"/>
                <a:gd name="f12" fmla="+- f3 0 f2"/>
                <a:gd name="f13" fmla="*/ f12 1 12710"/>
                <a:gd name="f14" fmla="*/ f11 1 427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710" h="4270">
                  <a:moveTo>
                    <a:pt x="f2" y="f5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80" name="Freeform 26"/>
            <p:cNvSpPr/>
            <p:nvPr/>
          </p:nvSpPr>
          <p:spPr>
            <a:xfrm>
              <a:off x="2430813" y="3830010"/>
              <a:ext cx="389735" cy="893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9"/>
                <a:gd name="f4" fmla="val 4862"/>
                <a:gd name="f5" fmla="val 3754"/>
                <a:gd name="f6" fmla="val 1823"/>
                <a:gd name="f7" fmla="val 393"/>
                <a:gd name="f8" fmla="*/ f0 1 1859"/>
                <a:gd name="f9" fmla="*/ f1 1 4862"/>
                <a:gd name="f10" fmla="+- f4 0 f2"/>
                <a:gd name="f11" fmla="+- f3 0 f2"/>
                <a:gd name="f12" fmla="*/ f11 1 1859"/>
                <a:gd name="f13" fmla="*/ f10 1 4862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59" h="4862">
                  <a:moveTo>
                    <a:pt x="f2" y="f5"/>
                  </a:moveTo>
                  <a:lnTo>
                    <a:pt x="f3" y="f4"/>
                  </a:lnTo>
                  <a:lnTo>
                    <a:pt x="f6" y="f2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CFF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81" name="Freeform 27"/>
            <p:cNvSpPr/>
            <p:nvPr/>
          </p:nvSpPr>
          <p:spPr>
            <a:xfrm>
              <a:off x="2806695" y="3830558"/>
              <a:ext cx="388894" cy="892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5"/>
                <a:gd name="f4" fmla="val 4856"/>
                <a:gd name="f5" fmla="val 16"/>
                <a:gd name="f6" fmla="val 3930"/>
                <a:gd name="f7" fmla="val 1640"/>
                <a:gd name="f8" fmla="val 319"/>
                <a:gd name="f9" fmla="*/ f0 1 1855"/>
                <a:gd name="f10" fmla="*/ f1 1 4856"/>
                <a:gd name="f11" fmla="+- f4 0 f2"/>
                <a:gd name="f12" fmla="+- f3 0 f2"/>
                <a:gd name="f13" fmla="*/ f12 1 1855"/>
                <a:gd name="f14" fmla="*/ f11 1 4856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55" h="4856">
                  <a:moveTo>
                    <a:pt x="f5" y="f4"/>
                  </a:moveTo>
                  <a:lnTo>
                    <a:pt x="f3" y="f6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CFF5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82" name="Freeform 28"/>
            <p:cNvSpPr/>
            <p:nvPr/>
          </p:nvSpPr>
          <p:spPr>
            <a:xfrm>
              <a:off x="2753002" y="2548560"/>
              <a:ext cx="292617" cy="27602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5419351 1 1725033"/>
                <a:gd name="f9" fmla="+- 0 0 10800"/>
                <a:gd name="f10" fmla="+- 10800 0 10800"/>
                <a:gd name="f11" fmla="val 2700"/>
                <a:gd name="f12" fmla="val 10125"/>
                <a:gd name="f13" fmla="val 10800"/>
                <a:gd name="f14" fmla="+- 0 0 360"/>
                <a:gd name="f15" fmla="val -2147483647"/>
                <a:gd name="f16" fmla="val 2147483647"/>
                <a:gd name="f17" fmla="+- 0 0 0"/>
                <a:gd name="f18" fmla="*/ f4 1 21600"/>
                <a:gd name="f19" fmla="*/ f5 1 21600"/>
                <a:gd name="f20" fmla="*/ f8 1 180"/>
                <a:gd name="f21" fmla="*/ 0 f8 1"/>
                <a:gd name="f22" fmla="*/ f6 f1 1"/>
                <a:gd name="f23" fmla="*/ f14 f1 1"/>
                <a:gd name="f24" fmla="+- f7 0 f6"/>
                <a:gd name="f25" fmla="pin 2700 f0 10125"/>
                <a:gd name="f26" fmla="*/ f17 f1 1"/>
                <a:gd name="f27" fmla="val f25"/>
                <a:gd name="f28" fmla="*/ 45 f20 1"/>
                <a:gd name="f29" fmla="*/ 90 f20 1"/>
                <a:gd name="f30" fmla="*/ 135 f20 1"/>
                <a:gd name="f31" fmla="*/ 180 f20 1"/>
                <a:gd name="f32" fmla="*/ 225 f20 1"/>
                <a:gd name="f33" fmla="*/ 270 f20 1"/>
                <a:gd name="f34" fmla="*/ 315 f20 1"/>
                <a:gd name="f35" fmla="*/ f21 1 f3"/>
                <a:gd name="f36" fmla="*/ f22 1 f3"/>
                <a:gd name="f37" fmla="*/ f23 1 f3"/>
                <a:gd name="f38" fmla="*/ f24 1 21600"/>
                <a:gd name="f39" fmla="*/ f25 f18 1"/>
                <a:gd name="f40" fmla="*/ f26 1 f3"/>
                <a:gd name="f41" fmla="+- f27 0 2700"/>
                <a:gd name="f42" fmla="+- 10125 0 f27"/>
                <a:gd name="f43" fmla="+- f27 0 10800"/>
                <a:gd name="f44" fmla="+- 10800 0 f27"/>
                <a:gd name="f45" fmla="+- 0 0 f28"/>
                <a:gd name="f46" fmla="+- 0 0 f29"/>
                <a:gd name="f47" fmla="+- 0 0 f30"/>
                <a:gd name="f48" fmla="+- 0 0 f31"/>
                <a:gd name="f49" fmla="+- 0 0 f32"/>
                <a:gd name="f50" fmla="+- 0 0 f33"/>
                <a:gd name="f51" fmla="+- 0 0 f34"/>
                <a:gd name="f52" fmla="+- 0 0 f35"/>
                <a:gd name="f53" fmla="+- f36 0 f2"/>
                <a:gd name="f54" fmla="+- f37 0 f2"/>
                <a:gd name="f55" fmla="*/ 10800 f38 1"/>
                <a:gd name="f56" fmla="*/ 0 f38 1"/>
                <a:gd name="f57" fmla="*/ 21600 f38 1"/>
                <a:gd name="f58" fmla="+- f40 0 f2"/>
                <a:gd name="f59" fmla="*/ f41 5080 1"/>
                <a:gd name="f60" fmla="*/ f42 2120 1"/>
                <a:gd name="f61" fmla="*/ f44 f44 1"/>
                <a:gd name="f62" fmla="*/ f45 f1 1"/>
                <a:gd name="f63" fmla="*/ f46 f1 1"/>
                <a:gd name="f64" fmla="*/ f47 f1 1"/>
                <a:gd name="f65" fmla="*/ f48 f1 1"/>
                <a:gd name="f66" fmla="*/ f49 f1 1"/>
                <a:gd name="f67" fmla="*/ f50 f1 1"/>
                <a:gd name="f68" fmla="*/ f51 f1 1"/>
                <a:gd name="f69" fmla="*/ f52 f1 1"/>
                <a:gd name="f70" fmla="+- f54 0 f53"/>
                <a:gd name="f71" fmla="*/ f55 1 f38"/>
                <a:gd name="f72" fmla="*/ f56 1 f38"/>
                <a:gd name="f73" fmla="*/ f57 1 f38"/>
                <a:gd name="f74" fmla="*/ f59 1 7425"/>
                <a:gd name="f75" fmla="*/ f60 1 7425"/>
                <a:gd name="f76" fmla="*/ f62 1 f8"/>
                <a:gd name="f77" fmla="*/ f63 1 f8"/>
                <a:gd name="f78" fmla="*/ f64 1 f8"/>
                <a:gd name="f79" fmla="*/ f65 1 f8"/>
                <a:gd name="f80" fmla="*/ f66 1 f8"/>
                <a:gd name="f81" fmla="*/ f67 1 f8"/>
                <a:gd name="f82" fmla="*/ f68 1 f8"/>
                <a:gd name="f83" fmla="*/ f69 1 f8"/>
                <a:gd name="f84" fmla="*/ f71 f19 1"/>
                <a:gd name="f85" fmla="*/ f71 f18 1"/>
                <a:gd name="f86" fmla="*/ f72 f19 1"/>
                <a:gd name="f87" fmla="*/ f72 f18 1"/>
                <a:gd name="f88" fmla="*/ f73 f19 1"/>
                <a:gd name="f89" fmla="*/ f73 f18 1"/>
                <a:gd name="f90" fmla="+- f74 2540 0"/>
                <a:gd name="f91" fmla="+- f75 210 0"/>
                <a:gd name="f92" fmla="+- f76 0 f2"/>
                <a:gd name="f93" fmla="+- f77 0 f2"/>
                <a:gd name="f94" fmla="+- f78 0 f2"/>
                <a:gd name="f95" fmla="+- f79 0 f2"/>
                <a:gd name="f96" fmla="+- f80 0 f2"/>
                <a:gd name="f97" fmla="+- f81 0 f2"/>
                <a:gd name="f98" fmla="+- f82 0 f2"/>
                <a:gd name="f99" fmla="+- f83 0 f2"/>
                <a:gd name="f100" fmla="+- 10800 f91 0"/>
                <a:gd name="f101" fmla="+- 10800 0 f91"/>
                <a:gd name="f102" fmla="+- f90 0 10800"/>
                <a:gd name="f103" fmla="+- f92 f2 0"/>
                <a:gd name="f104" fmla="+- f93 f2 0"/>
                <a:gd name="f105" fmla="+- f94 f2 0"/>
                <a:gd name="f106" fmla="+- f95 f2 0"/>
                <a:gd name="f107" fmla="+- f96 f2 0"/>
                <a:gd name="f108" fmla="+- f97 f2 0"/>
                <a:gd name="f109" fmla="+- f98 f2 0"/>
                <a:gd name="f110" fmla="+- f99 f2 0"/>
                <a:gd name="f111" fmla="+- f100 0 10800"/>
                <a:gd name="f112" fmla="+- f101 0 10800"/>
                <a:gd name="f113" fmla="*/ f103 f8 1"/>
                <a:gd name="f114" fmla="*/ f104 f8 1"/>
                <a:gd name="f115" fmla="*/ f105 f8 1"/>
                <a:gd name="f116" fmla="*/ f106 f8 1"/>
                <a:gd name="f117" fmla="*/ f107 f8 1"/>
                <a:gd name="f118" fmla="*/ f108 f8 1"/>
                <a:gd name="f119" fmla="*/ f109 f8 1"/>
                <a:gd name="f120" fmla="*/ f110 f8 1"/>
                <a:gd name="f121" fmla="*/ f113 1 f1"/>
                <a:gd name="f122" fmla="*/ f114 1 f1"/>
                <a:gd name="f123" fmla="*/ f115 1 f1"/>
                <a:gd name="f124" fmla="*/ f116 1 f1"/>
                <a:gd name="f125" fmla="*/ f117 1 f1"/>
                <a:gd name="f126" fmla="*/ f118 1 f1"/>
                <a:gd name="f127" fmla="*/ f119 1 f1"/>
                <a:gd name="f128" fmla="*/ f120 1 f1"/>
                <a:gd name="f129" fmla="+- 0 0 f121"/>
                <a:gd name="f130" fmla="+- 0 0 f122"/>
                <a:gd name="f131" fmla="+- 0 0 f123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+- 0 0 f136"/>
                <a:gd name="f145" fmla="*/ f137 f1 1"/>
                <a:gd name="f146" fmla="*/ f138 f1 1"/>
                <a:gd name="f147" fmla="*/ f139 f1 1"/>
                <a:gd name="f148" fmla="*/ f140 f1 1"/>
                <a:gd name="f149" fmla="*/ f141 f1 1"/>
                <a:gd name="f150" fmla="*/ f142 f1 1"/>
                <a:gd name="f151" fmla="*/ f143 f1 1"/>
                <a:gd name="f152" fmla="*/ f144 f1 1"/>
                <a:gd name="f153" fmla="*/ f145 1 f8"/>
                <a:gd name="f154" fmla="*/ f146 1 f8"/>
                <a:gd name="f155" fmla="*/ f147 1 f8"/>
                <a:gd name="f156" fmla="*/ f148 1 f8"/>
                <a:gd name="f157" fmla="*/ f149 1 f8"/>
                <a:gd name="f158" fmla="*/ f150 1 f8"/>
                <a:gd name="f159" fmla="*/ f151 1 f8"/>
                <a:gd name="f160" fmla="*/ f152 1 f8"/>
                <a:gd name="f161" fmla="+- f153 0 f2"/>
                <a:gd name="f162" fmla="+- f154 0 f2"/>
                <a:gd name="f163" fmla="+- f155 0 f2"/>
                <a:gd name="f164" fmla="+- f156 0 f2"/>
                <a:gd name="f165" fmla="+- f157 0 f2"/>
                <a:gd name="f166" fmla="+- f158 0 f2"/>
                <a:gd name="f167" fmla="+- f159 0 f2"/>
                <a:gd name="f168" fmla="+- f160 0 f2"/>
                <a:gd name="f169" fmla="sin 1 f161"/>
                <a:gd name="f170" fmla="cos 1 f161"/>
                <a:gd name="f171" fmla="sin 1 f162"/>
                <a:gd name="f172" fmla="cos 1 f162"/>
                <a:gd name="f173" fmla="sin 1 f163"/>
                <a:gd name="f174" fmla="cos 1 f163"/>
                <a:gd name="f175" fmla="sin 1 f164"/>
                <a:gd name="f176" fmla="cos 1 f164"/>
                <a:gd name="f177" fmla="sin 1 f165"/>
                <a:gd name="f178" fmla="cos 1 f165"/>
                <a:gd name="f179" fmla="sin 1 f166"/>
                <a:gd name="f180" fmla="cos 1 f166"/>
                <a:gd name="f181" fmla="sin 1 f167"/>
                <a:gd name="f182" fmla="cos 1 f167"/>
                <a:gd name="f183" fmla="cos 1 f168"/>
                <a:gd name="f184" fmla="sin 1 f168"/>
                <a:gd name="f185" fmla="+- 0 0 f169"/>
                <a:gd name="f186" fmla="+- 0 0 f170"/>
                <a:gd name="f187" fmla="+- 0 0 f171"/>
                <a:gd name="f188" fmla="+- 0 0 f172"/>
                <a:gd name="f189" fmla="+- 0 0 f173"/>
                <a:gd name="f190" fmla="+- 0 0 f174"/>
                <a:gd name="f191" fmla="+- 0 0 f175"/>
                <a:gd name="f192" fmla="+- 0 0 f176"/>
                <a:gd name="f193" fmla="+- 0 0 f177"/>
                <a:gd name="f194" fmla="+- 0 0 f178"/>
                <a:gd name="f195" fmla="+- 0 0 f179"/>
                <a:gd name="f196" fmla="+- 0 0 f180"/>
                <a:gd name="f197" fmla="+- 0 0 f181"/>
                <a:gd name="f198" fmla="+- 0 0 f182"/>
                <a:gd name="f199" fmla="+- 0 0 f183"/>
                <a:gd name="f200" fmla="+- 0 0 f184"/>
                <a:gd name="f201" fmla="+- 0 0 f185"/>
                <a:gd name="f202" fmla="+- 0 0 f186"/>
                <a:gd name="f203" fmla="+- 0 0 f187"/>
                <a:gd name="f204" fmla="+- 0 0 f188"/>
                <a:gd name="f205" fmla="+- 0 0 f189"/>
                <a:gd name="f206" fmla="+- 0 0 f190"/>
                <a:gd name="f207" fmla="+- 0 0 f191"/>
                <a:gd name="f208" fmla="+- 0 0 f192"/>
                <a:gd name="f209" fmla="+- 0 0 f193"/>
                <a:gd name="f210" fmla="+- 0 0 f194"/>
                <a:gd name="f211" fmla="+- 0 0 f195"/>
                <a:gd name="f212" fmla="+- 0 0 f196"/>
                <a:gd name="f213" fmla="+- 0 0 f197"/>
                <a:gd name="f214" fmla="+- 0 0 f198"/>
                <a:gd name="f215" fmla="+- 0 0 f199"/>
                <a:gd name="f216" fmla="+- 0 0 f200"/>
                <a:gd name="f217" fmla="val f201"/>
                <a:gd name="f218" fmla="val f202"/>
                <a:gd name="f219" fmla="val f203"/>
                <a:gd name="f220" fmla="val f204"/>
                <a:gd name="f221" fmla="val f205"/>
                <a:gd name="f222" fmla="val f206"/>
                <a:gd name="f223" fmla="val f207"/>
                <a:gd name="f224" fmla="val f208"/>
                <a:gd name="f225" fmla="val f209"/>
                <a:gd name="f226" fmla="val f210"/>
                <a:gd name="f227" fmla="val f211"/>
                <a:gd name="f228" fmla="val f212"/>
                <a:gd name="f229" fmla="val f213"/>
                <a:gd name="f230" fmla="val f214"/>
                <a:gd name="f231" fmla="val f215"/>
                <a:gd name="f232" fmla="val f216"/>
                <a:gd name="f233" fmla="+- 0 0 f217"/>
                <a:gd name="f234" fmla="+- 0 0 f218"/>
                <a:gd name="f235" fmla="+- 0 0 f219"/>
                <a:gd name="f236" fmla="+- 0 0 f220"/>
                <a:gd name="f237" fmla="+- 0 0 f221"/>
                <a:gd name="f238" fmla="+- 0 0 f222"/>
                <a:gd name="f239" fmla="+- 0 0 f223"/>
                <a:gd name="f240" fmla="+- 0 0 f224"/>
                <a:gd name="f241" fmla="+- 0 0 f225"/>
                <a:gd name="f242" fmla="+- 0 0 f226"/>
                <a:gd name="f243" fmla="+- 0 0 f227"/>
                <a:gd name="f244" fmla="+- 0 0 f228"/>
                <a:gd name="f245" fmla="+- 0 0 f229"/>
                <a:gd name="f246" fmla="+- 0 0 f230"/>
                <a:gd name="f247" fmla="+- 0 0 f231"/>
                <a:gd name="f248" fmla="+- 0 0 f232"/>
                <a:gd name="f249" fmla="*/ f233 f9 1"/>
                <a:gd name="f250" fmla="*/ f234 f10 1"/>
                <a:gd name="f251" fmla="*/ f234 f9 1"/>
                <a:gd name="f252" fmla="*/ f233 f10 1"/>
                <a:gd name="f253" fmla="*/ f233 f102 1"/>
                <a:gd name="f254" fmla="*/ f234 f111 1"/>
                <a:gd name="f255" fmla="*/ f234 f102 1"/>
                <a:gd name="f256" fmla="*/ f233 f111 1"/>
                <a:gd name="f257" fmla="*/ f234 f112 1"/>
                <a:gd name="f258" fmla="*/ f233 f112 1"/>
                <a:gd name="f259" fmla="*/ f235 f9 1"/>
                <a:gd name="f260" fmla="*/ f236 f10 1"/>
                <a:gd name="f261" fmla="*/ f236 f9 1"/>
                <a:gd name="f262" fmla="*/ f235 f10 1"/>
                <a:gd name="f263" fmla="*/ f235 f102 1"/>
                <a:gd name="f264" fmla="*/ f236 f111 1"/>
                <a:gd name="f265" fmla="*/ f236 f102 1"/>
                <a:gd name="f266" fmla="*/ f235 f111 1"/>
                <a:gd name="f267" fmla="*/ f236 f112 1"/>
                <a:gd name="f268" fmla="*/ f235 f112 1"/>
                <a:gd name="f269" fmla="*/ f237 f9 1"/>
                <a:gd name="f270" fmla="*/ f238 f10 1"/>
                <a:gd name="f271" fmla="*/ f238 f9 1"/>
                <a:gd name="f272" fmla="*/ f237 f10 1"/>
                <a:gd name="f273" fmla="*/ f237 f102 1"/>
                <a:gd name="f274" fmla="*/ f238 f111 1"/>
                <a:gd name="f275" fmla="*/ f238 f102 1"/>
                <a:gd name="f276" fmla="*/ f237 f111 1"/>
                <a:gd name="f277" fmla="*/ f238 f112 1"/>
                <a:gd name="f278" fmla="*/ f237 f112 1"/>
                <a:gd name="f279" fmla="*/ f239 f9 1"/>
                <a:gd name="f280" fmla="*/ f240 f10 1"/>
                <a:gd name="f281" fmla="*/ f240 f9 1"/>
                <a:gd name="f282" fmla="*/ f239 f10 1"/>
                <a:gd name="f283" fmla="*/ f239 f102 1"/>
                <a:gd name="f284" fmla="*/ f240 f111 1"/>
                <a:gd name="f285" fmla="*/ f240 f102 1"/>
                <a:gd name="f286" fmla="*/ f239 f111 1"/>
                <a:gd name="f287" fmla="*/ f240 f112 1"/>
                <a:gd name="f288" fmla="*/ f239 f112 1"/>
                <a:gd name="f289" fmla="*/ f241 f9 1"/>
                <a:gd name="f290" fmla="*/ f242 f10 1"/>
                <a:gd name="f291" fmla="*/ f242 f9 1"/>
                <a:gd name="f292" fmla="*/ f241 f10 1"/>
                <a:gd name="f293" fmla="*/ f241 f102 1"/>
                <a:gd name="f294" fmla="*/ f242 f111 1"/>
                <a:gd name="f295" fmla="*/ f242 f102 1"/>
                <a:gd name="f296" fmla="*/ f241 f111 1"/>
                <a:gd name="f297" fmla="*/ f242 f112 1"/>
                <a:gd name="f298" fmla="*/ f241 f112 1"/>
                <a:gd name="f299" fmla="*/ f243 f9 1"/>
                <a:gd name="f300" fmla="*/ f244 f10 1"/>
                <a:gd name="f301" fmla="*/ f244 f9 1"/>
                <a:gd name="f302" fmla="*/ f243 f10 1"/>
                <a:gd name="f303" fmla="*/ f243 f102 1"/>
                <a:gd name="f304" fmla="*/ f244 f111 1"/>
                <a:gd name="f305" fmla="*/ f244 f102 1"/>
                <a:gd name="f306" fmla="*/ f243 f111 1"/>
                <a:gd name="f307" fmla="*/ f244 f112 1"/>
                <a:gd name="f308" fmla="*/ f243 f112 1"/>
                <a:gd name="f309" fmla="*/ f245 f9 1"/>
                <a:gd name="f310" fmla="*/ f246 f10 1"/>
                <a:gd name="f311" fmla="*/ f246 f9 1"/>
                <a:gd name="f312" fmla="*/ f245 f10 1"/>
                <a:gd name="f313" fmla="*/ f245 f102 1"/>
                <a:gd name="f314" fmla="*/ f246 f111 1"/>
                <a:gd name="f315" fmla="*/ f246 f102 1"/>
                <a:gd name="f316" fmla="*/ f245 f111 1"/>
                <a:gd name="f317" fmla="*/ f246 f112 1"/>
                <a:gd name="f318" fmla="*/ f245 f112 1"/>
                <a:gd name="f319" fmla="*/ f233 f43 1"/>
                <a:gd name="f320" fmla="*/ f241 f43 1"/>
                <a:gd name="f321" fmla="*/ f44 f247 1"/>
                <a:gd name="f322" fmla="*/ f44 f248 1"/>
                <a:gd name="f323" fmla="+- f249 f250 0"/>
                <a:gd name="f324" fmla="+- f251 0 f252"/>
                <a:gd name="f325" fmla="+- f253 f254 0"/>
                <a:gd name="f326" fmla="+- f255 0 f256"/>
                <a:gd name="f327" fmla="+- f253 f257 0"/>
                <a:gd name="f328" fmla="+- f255 0 f258"/>
                <a:gd name="f329" fmla="+- f259 f260 0"/>
                <a:gd name="f330" fmla="+- f261 0 f262"/>
                <a:gd name="f331" fmla="+- f263 f264 0"/>
                <a:gd name="f332" fmla="+- f265 0 f266"/>
                <a:gd name="f333" fmla="+- f263 f267 0"/>
                <a:gd name="f334" fmla="+- f265 0 f268"/>
                <a:gd name="f335" fmla="+- f269 f270 0"/>
                <a:gd name="f336" fmla="+- f271 0 f272"/>
                <a:gd name="f337" fmla="+- f273 f274 0"/>
                <a:gd name="f338" fmla="+- f275 0 f276"/>
                <a:gd name="f339" fmla="+- f273 f277 0"/>
                <a:gd name="f340" fmla="+- f275 0 f278"/>
                <a:gd name="f341" fmla="+- f279 f280 0"/>
                <a:gd name="f342" fmla="+- f281 0 f282"/>
                <a:gd name="f343" fmla="+- f283 f284 0"/>
                <a:gd name="f344" fmla="+- f285 0 f286"/>
                <a:gd name="f345" fmla="+- f283 f287 0"/>
                <a:gd name="f346" fmla="+- f285 0 f288"/>
                <a:gd name="f347" fmla="+- f289 f290 0"/>
                <a:gd name="f348" fmla="+- f291 0 f292"/>
                <a:gd name="f349" fmla="+- f293 f294 0"/>
                <a:gd name="f350" fmla="+- f295 0 f296"/>
                <a:gd name="f351" fmla="+- f293 f297 0"/>
                <a:gd name="f352" fmla="+- f295 0 f298"/>
                <a:gd name="f353" fmla="+- f299 f300 0"/>
                <a:gd name="f354" fmla="+- f301 0 f302"/>
                <a:gd name="f355" fmla="+- f303 f304 0"/>
                <a:gd name="f356" fmla="+- f305 0 f306"/>
                <a:gd name="f357" fmla="+- f303 f307 0"/>
                <a:gd name="f358" fmla="+- f305 0 f308"/>
                <a:gd name="f359" fmla="+- f309 f310 0"/>
                <a:gd name="f360" fmla="+- f311 0 f312"/>
                <a:gd name="f361" fmla="+- f313 f314 0"/>
                <a:gd name="f362" fmla="+- f315 0 f316"/>
                <a:gd name="f363" fmla="+- f313 f317 0"/>
                <a:gd name="f364" fmla="+- f315 0 f318"/>
                <a:gd name="f365" fmla="+- f319 f250 0"/>
                <a:gd name="f366" fmla="+- f320 f290 0"/>
                <a:gd name="f367" fmla="*/ f321 f321 1"/>
                <a:gd name="f368" fmla="*/ f322 f322 1"/>
                <a:gd name="f369" fmla="+- f323 10800 0"/>
                <a:gd name="f370" fmla="+- 0 0 f324"/>
                <a:gd name="f371" fmla="+- f325 10800 0"/>
                <a:gd name="f372" fmla="+- 0 0 f326"/>
                <a:gd name="f373" fmla="+- f327 10800 0"/>
                <a:gd name="f374" fmla="+- 0 0 f328"/>
                <a:gd name="f375" fmla="+- f329 10800 0"/>
                <a:gd name="f376" fmla="+- 0 0 f330"/>
                <a:gd name="f377" fmla="+- f331 10800 0"/>
                <a:gd name="f378" fmla="+- 0 0 f332"/>
                <a:gd name="f379" fmla="+- f333 10800 0"/>
                <a:gd name="f380" fmla="+- 0 0 f334"/>
                <a:gd name="f381" fmla="+- f335 10800 0"/>
                <a:gd name="f382" fmla="+- 0 0 f336"/>
                <a:gd name="f383" fmla="+- f337 10800 0"/>
                <a:gd name="f384" fmla="+- 0 0 f338"/>
                <a:gd name="f385" fmla="+- f339 10800 0"/>
                <a:gd name="f386" fmla="+- 0 0 f340"/>
                <a:gd name="f387" fmla="+- f341 10800 0"/>
                <a:gd name="f388" fmla="+- 0 0 f342"/>
                <a:gd name="f389" fmla="+- f343 10800 0"/>
                <a:gd name="f390" fmla="+- 0 0 f344"/>
                <a:gd name="f391" fmla="+- f345 10800 0"/>
                <a:gd name="f392" fmla="+- 0 0 f346"/>
                <a:gd name="f393" fmla="+- f347 10800 0"/>
                <a:gd name="f394" fmla="+- 0 0 f348"/>
                <a:gd name="f395" fmla="+- f349 10800 0"/>
                <a:gd name="f396" fmla="+- 0 0 f350"/>
                <a:gd name="f397" fmla="+- f351 10800 0"/>
                <a:gd name="f398" fmla="+- 0 0 f352"/>
                <a:gd name="f399" fmla="+- f353 10800 0"/>
                <a:gd name="f400" fmla="+- 0 0 f354"/>
                <a:gd name="f401" fmla="+- f355 10800 0"/>
                <a:gd name="f402" fmla="+- 0 0 f356"/>
                <a:gd name="f403" fmla="+- f357 10800 0"/>
                <a:gd name="f404" fmla="+- 0 0 f358"/>
                <a:gd name="f405" fmla="+- f359 10800 0"/>
                <a:gd name="f406" fmla="+- 0 0 f360"/>
                <a:gd name="f407" fmla="+- f361 10800 0"/>
                <a:gd name="f408" fmla="+- 0 0 f362"/>
                <a:gd name="f409" fmla="+- f363 10800 0"/>
                <a:gd name="f410" fmla="+- 0 0 f364"/>
                <a:gd name="f411" fmla="+- f365 10800 0"/>
                <a:gd name="f412" fmla="+- f366 10800 0"/>
                <a:gd name="f413" fmla="+- f367 f368 0"/>
                <a:gd name="f414" fmla="+- f370 10800 0"/>
                <a:gd name="f415" fmla="+- f372 10800 0"/>
                <a:gd name="f416" fmla="+- f374 10800 0"/>
                <a:gd name="f417" fmla="+- f376 10800 0"/>
                <a:gd name="f418" fmla="+- f378 10800 0"/>
                <a:gd name="f419" fmla="+- f380 10800 0"/>
                <a:gd name="f420" fmla="+- f382 10800 0"/>
                <a:gd name="f421" fmla="+- f384 10800 0"/>
                <a:gd name="f422" fmla="+- f386 10800 0"/>
                <a:gd name="f423" fmla="+- f388 10800 0"/>
                <a:gd name="f424" fmla="+- f390 10800 0"/>
                <a:gd name="f425" fmla="+- f392 10800 0"/>
                <a:gd name="f426" fmla="+- f394 10800 0"/>
                <a:gd name="f427" fmla="+- f396 10800 0"/>
                <a:gd name="f428" fmla="+- f398 10800 0"/>
                <a:gd name="f429" fmla="+- f400 10800 0"/>
                <a:gd name="f430" fmla="+- f402 10800 0"/>
                <a:gd name="f431" fmla="+- f404 10800 0"/>
                <a:gd name="f432" fmla="+- f406 10800 0"/>
                <a:gd name="f433" fmla="+- f408 10800 0"/>
                <a:gd name="f434" fmla="+- f410 10800 0"/>
                <a:gd name="f435" fmla="sqrt f413"/>
                <a:gd name="f436" fmla="*/ f411 f18 1"/>
                <a:gd name="f437" fmla="*/ f412 f18 1"/>
                <a:gd name="f438" fmla="*/ f412 f19 1"/>
                <a:gd name="f439" fmla="*/ f411 f19 1"/>
                <a:gd name="f440" fmla="*/ f61 1 f435"/>
                <a:gd name="f441" fmla="*/ f247 f440 1"/>
                <a:gd name="f442" fmla="*/ f248 f440 1"/>
                <a:gd name="f443" fmla="+- 10800 0 f441"/>
                <a:gd name="f444" fmla="+- 10800 0 f442"/>
              </a:gdLst>
              <a:ahLst>
                <a:ahXY gdRefX="f0" minX="f11" maxX="f12">
                  <a:pos x="f39" y="f8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5" y="f86"/>
                </a:cxn>
                <a:cxn ang="f58">
                  <a:pos x="f87" y="f84"/>
                </a:cxn>
                <a:cxn ang="f58">
                  <a:pos x="f85" y="f88"/>
                </a:cxn>
                <a:cxn ang="f58">
                  <a:pos x="f89" y="f84"/>
                </a:cxn>
              </a:cxnLst>
              <a:rect l="f436" t="f439" r="f437" b="f438"/>
              <a:pathLst>
                <a:path w="21600" h="21600">
                  <a:moveTo>
                    <a:pt x="f6" y="f13"/>
                  </a:moveTo>
                  <a:lnTo>
                    <a:pt x="f90" y="f100"/>
                  </a:lnTo>
                  <a:lnTo>
                    <a:pt x="f90" y="f101"/>
                  </a:lnTo>
                  <a:close/>
                </a:path>
                <a:path w="21600" h="21600">
                  <a:moveTo>
                    <a:pt x="f369" y="f414"/>
                  </a:moveTo>
                  <a:lnTo>
                    <a:pt x="f371" y="f415"/>
                  </a:lnTo>
                  <a:lnTo>
                    <a:pt x="f373" y="f416"/>
                  </a:lnTo>
                  <a:close/>
                </a:path>
                <a:path w="21600" h="21600">
                  <a:moveTo>
                    <a:pt x="f375" y="f417"/>
                  </a:moveTo>
                  <a:lnTo>
                    <a:pt x="f377" y="f418"/>
                  </a:lnTo>
                  <a:lnTo>
                    <a:pt x="f379" y="f419"/>
                  </a:lnTo>
                  <a:close/>
                </a:path>
                <a:path w="21600" h="21600">
                  <a:moveTo>
                    <a:pt x="f381" y="f420"/>
                  </a:moveTo>
                  <a:lnTo>
                    <a:pt x="f383" y="f421"/>
                  </a:lnTo>
                  <a:lnTo>
                    <a:pt x="f385" y="f422"/>
                  </a:lnTo>
                  <a:close/>
                </a:path>
                <a:path w="21600" h="21600">
                  <a:moveTo>
                    <a:pt x="f387" y="f423"/>
                  </a:moveTo>
                  <a:lnTo>
                    <a:pt x="f389" y="f424"/>
                  </a:lnTo>
                  <a:lnTo>
                    <a:pt x="f391" y="f425"/>
                  </a:lnTo>
                  <a:close/>
                </a:path>
                <a:path w="21600" h="21600">
                  <a:moveTo>
                    <a:pt x="f393" y="f426"/>
                  </a:moveTo>
                  <a:lnTo>
                    <a:pt x="f395" y="f427"/>
                  </a:lnTo>
                  <a:lnTo>
                    <a:pt x="f397" y="f428"/>
                  </a:lnTo>
                  <a:close/>
                </a:path>
                <a:path w="21600" h="21600">
                  <a:moveTo>
                    <a:pt x="f399" y="f429"/>
                  </a:moveTo>
                  <a:lnTo>
                    <a:pt x="f401" y="f430"/>
                  </a:lnTo>
                  <a:lnTo>
                    <a:pt x="f403" y="f431"/>
                  </a:lnTo>
                  <a:close/>
                </a:path>
                <a:path w="21600" h="21600">
                  <a:moveTo>
                    <a:pt x="f405" y="f432"/>
                  </a:moveTo>
                  <a:lnTo>
                    <a:pt x="f407" y="f433"/>
                  </a:lnTo>
                  <a:lnTo>
                    <a:pt x="f409" y="f434"/>
                  </a:lnTo>
                  <a:close/>
                </a:path>
                <a:path w="21600" h="21600">
                  <a:moveTo>
                    <a:pt x="f443" y="f444"/>
                  </a:moveTo>
                  <a:arcTo wR="f44" hR="f44" stAng="f53" swAng="f70"/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83" name="Freeform 8"/>
          <p:cNvSpPr/>
          <p:nvPr/>
        </p:nvSpPr>
        <p:spPr>
          <a:xfrm>
            <a:off x="1701079" y="2420622"/>
            <a:ext cx="1532282" cy="12976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930"/>
              <a:gd name="f5" fmla="val 7160"/>
              <a:gd name="f6" fmla="val 1530"/>
              <a:gd name="f7" fmla="val 4490"/>
              <a:gd name="f8" fmla="val 3400"/>
              <a:gd name="f9" fmla="val 1970"/>
              <a:gd name="f10" fmla="val 5270"/>
              <a:gd name="f11" fmla="val 5860"/>
              <a:gd name="f12" fmla="val 1950"/>
              <a:gd name="f13" fmla="val 6470"/>
              <a:gd name="f14" fmla="val 2210"/>
              <a:gd name="f15" fmla="val 6970"/>
              <a:gd name="f16" fmla="val 2600"/>
              <a:gd name="f17" fmla="val 7450"/>
              <a:gd name="f18" fmla="val 1390"/>
              <a:gd name="f19" fmla="val 8340"/>
              <a:gd name="f20" fmla="val 650"/>
              <a:gd name="f21" fmla="val 9340"/>
              <a:gd name="f22" fmla="val 10004"/>
              <a:gd name="f23" fmla="val 690"/>
              <a:gd name="f24" fmla="val 10710"/>
              <a:gd name="f25" fmla="val 1050"/>
              <a:gd name="f26" fmla="val 11210"/>
              <a:gd name="f27" fmla="val 1700"/>
              <a:gd name="f28" fmla="val 11570"/>
              <a:gd name="f29" fmla="val 630"/>
              <a:gd name="f30" fmla="val 12330"/>
              <a:gd name="f31" fmla="val 13150"/>
              <a:gd name="f32" fmla="val 13840"/>
              <a:gd name="f33" fmla="val 14470"/>
              <a:gd name="f34" fmla="val 460"/>
              <a:gd name="f35" fmla="val 14870"/>
              <a:gd name="f36" fmla="val 1160"/>
              <a:gd name="f37" fmla="val 15330"/>
              <a:gd name="f38" fmla="val 440"/>
              <a:gd name="f39" fmla="val 16020"/>
              <a:gd name="f40" fmla="val 16740"/>
              <a:gd name="f41" fmla="val 17910"/>
              <a:gd name="f42" fmla="val 18900"/>
              <a:gd name="f43" fmla="val 1130"/>
              <a:gd name="f44" fmla="val 19110"/>
              <a:gd name="f45" fmla="val 2710"/>
              <a:gd name="f46" fmla="val 20240"/>
              <a:gd name="f47" fmla="val 3150"/>
              <a:gd name="f48" fmla="val 21060"/>
              <a:gd name="f49" fmla="val 4580"/>
              <a:gd name="f50" fmla="val 6220"/>
              <a:gd name="f51" fmla="val 6720"/>
              <a:gd name="f52" fmla="val 21000"/>
              <a:gd name="f53" fmla="val 7200"/>
              <a:gd name="f54" fmla="val 20830"/>
              <a:gd name="f55" fmla="val 7660"/>
              <a:gd name="f56" fmla="val 21310"/>
              <a:gd name="f57" fmla="val 8460"/>
              <a:gd name="f58" fmla="val 9450"/>
              <a:gd name="f59" fmla="val 10460"/>
              <a:gd name="f60" fmla="val 12750"/>
              <a:gd name="f61" fmla="val 20310"/>
              <a:gd name="f62" fmla="val 14680"/>
              <a:gd name="f63" fmla="val 18650"/>
              <a:gd name="f64" fmla="val 15010"/>
              <a:gd name="f65" fmla="val 17200"/>
              <a:gd name="f66" fmla="val 17370"/>
              <a:gd name="f67" fmla="val 18920"/>
              <a:gd name="f68" fmla="val 15770"/>
              <a:gd name="f69" fmla="val 15220"/>
              <a:gd name="f70" fmla="val 14700"/>
              <a:gd name="f71" fmla="val 18710"/>
              <a:gd name="f72" fmla="val 14240"/>
              <a:gd name="f73" fmla="val 18310"/>
              <a:gd name="f74" fmla="val 13820"/>
              <a:gd name="f75" fmla="val 12490"/>
              <a:gd name="f76" fmla="val 11000"/>
              <a:gd name="f77" fmla="val 9890"/>
              <a:gd name="f78" fmla="val 8840"/>
              <a:gd name="f79" fmla="val 20790"/>
              <a:gd name="f80" fmla="val 8210"/>
              <a:gd name="f81" fmla="val 19510"/>
              <a:gd name="f82" fmla="val 7620"/>
              <a:gd name="f83" fmla="val 20000"/>
              <a:gd name="f84" fmla="val 7930"/>
              <a:gd name="f85" fmla="val 20290"/>
              <a:gd name="f86" fmla="val 6240"/>
              <a:gd name="f87" fmla="val 4850"/>
              <a:gd name="f88" fmla="val 3570"/>
              <a:gd name="f89" fmla="val 19280"/>
              <a:gd name="f90" fmla="val 2900"/>
              <a:gd name="f91" fmla="val 17640"/>
              <a:gd name="f92" fmla="val 1300"/>
              <a:gd name="f93" fmla="val 17600"/>
              <a:gd name="f94" fmla="val 480"/>
              <a:gd name="f95" fmla="val 16300"/>
              <a:gd name="f96" fmla="val 14660"/>
              <a:gd name="f97" fmla="val 13900"/>
              <a:gd name="f98" fmla="val 13210"/>
              <a:gd name="f99" fmla="val 1070"/>
              <a:gd name="f100" fmla="val 12640"/>
              <a:gd name="f101" fmla="val 380"/>
              <a:gd name="f102" fmla="val 12160"/>
              <a:gd name="f103" fmla="val 10120"/>
              <a:gd name="f104" fmla="val 8590"/>
              <a:gd name="f105" fmla="val 840"/>
              <a:gd name="f106" fmla="val 7330"/>
              <a:gd name="f107" fmla="val 7410"/>
              <a:gd name="f108" fmla="val 2040"/>
              <a:gd name="f109" fmla="val 7690"/>
              <a:gd name="f110" fmla="val 2090"/>
              <a:gd name="f111" fmla="val 7920"/>
              <a:gd name="f112" fmla="val 2790"/>
              <a:gd name="f113" fmla="val 7480"/>
              <a:gd name="f114" fmla="val 3050"/>
              <a:gd name="f115" fmla="val 7670"/>
              <a:gd name="f116" fmla="val 3310"/>
              <a:gd name="f117" fmla="val 11130"/>
              <a:gd name="f118" fmla="val 1910"/>
              <a:gd name="f119" fmla="val 11080"/>
              <a:gd name="f120" fmla="val 2160"/>
              <a:gd name="f121" fmla="val 11030"/>
              <a:gd name="f122" fmla="val 2400"/>
              <a:gd name="f123" fmla="val 14720"/>
              <a:gd name="f124" fmla="val 1400"/>
              <a:gd name="f125" fmla="val 14640"/>
              <a:gd name="f126" fmla="val 1720"/>
              <a:gd name="f127" fmla="val 14540"/>
              <a:gd name="f128" fmla="val 2010"/>
              <a:gd name="f129" fmla="val 19130"/>
              <a:gd name="f130" fmla="val 2890"/>
              <a:gd name="f131" fmla="val 19230"/>
              <a:gd name="f132" fmla="val 3290"/>
              <a:gd name="f133" fmla="val 19190"/>
              <a:gd name="f134" fmla="val 3380"/>
              <a:gd name="f135" fmla="val 20660"/>
              <a:gd name="f136" fmla="val 8170"/>
              <a:gd name="f137" fmla="val 20430"/>
              <a:gd name="f138" fmla="val 8620"/>
              <a:gd name="f139" fmla="val 20110"/>
              <a:gd name="f140" fmla="val 8990"/>
              <a:gd name="f141" fmla="val 18660"/>
              <a:gd name="f142" fmla="val 18740"/>
              <a:gd name="f143" fmla="val 14200"/>
              <a:gd name="f144" fmla="val 18280"/>
              <a:gd name="f145" fmla="val 12200"/>
              <a:gd name="f146" fmla="val 17000"/>
              <a:gd name="f147" fmla="val 11450"/>
              <a:gd name="f148" fmla="val 14320"/>
              <a:gd name="f149" fmla="val 17980"/>
              <a:gd name="f150" fmla="val 14350"/>
              <a:gd name="f151" fmla="val 17680"/>
              <a:gd name="f152" fmla="val 14370"/>
              <a:gd name="f153" fmla="val 17360"/>
              <a:gd name="f154" fmla="val 8220"/>
              <a:gd name="f155" fmla="val 8060"/>
              <a:gd name="f156" fmla="val 19250"/>
              <a:gd name="f157" fmla="val 7960"/>
              <a:gd name="f158" fmla="val 18950"/>
              <a:gd name="f159" fmla="val 7860"/>
              <a:gd name="f160" fmla="val 18640"/>
              <a:gd name="f161" fmla="val 3090"/>
              <a:gd name="f162" fmla="val 3280"/>
              <a:gd name="f163" fmla="val 17540"/>
              <a:gd name="f164" fmla="val 3460"/>
              <a:gd name="f165" fmla="val 17450"/>
              <a:gd name="f166" fmla="val 12900"/>
              <a:gd name="f167" fmla="val 1780"/>
              <a:gd name="f168" fmla="val 13130"/>
              <a:gd name="f169" fmla="val 2330"/>
              <a:gd name="f170" fmla="val 13040"/>
              <a:gd name="f171" fmla="*/ f0 1 21600"/>
              <a:gd name="f172" fmla="*/ f1 1 21600"/>
              <a:gd name="f173" fmla="+- f3 0 f2"/>
              <a:gd name="f174" fmla="*/ f173 1 21600"/>
              <a:gd name="f175" fmla="*/ 3000 f174 1"/>
              <a:gd name="f176" fmla="*/ 17110 f174 1"/>
              <a:gd name="f177" fmla="*/ 17330 f174 1"/>
              <a:gd name="f178" fmla="*/ 3320 f174 1"/>
              <a:gd name="f179" fmla="*/ f175 1 f174"/>
              <a:gd name="f180" fmla="*/ f176 1 f174"/>
              <a:gd name="f181" fmla="*/ f178 1 f174"/>
              <a:gd name="f182" fmla="*/ f177 1 f174"/>
              <a:gd name="f183" fmla="*/ f179 f171 1"/>
              <a:gd name="f184" fmla="*/ f180 f171 1"/>
              <a:gd name="f185" fmla="*/ f182 f172 1"/>
              <a:gd name="f186" fmla="*/ f181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21600" h="21600">
                <a:moveTo>
                  <a:pt x="f4" y="f5"/>
                </a:moveTo>
                <a:cubicBezTo>
                  <a:pt x="f6" y="f7"/>
                  <a:pt x="f8" y="f9"/>
                  <a:pt x="f10" y="f9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"/>
                  <a:pt x="f31" y="f2"/>
                </a:cubicBezTo>
                <a:cubicBezTo>
                  <a:pt x="f32" y="f2"/>
                  <a:pt x="f33" y="f34"/>
                  <a:pt x="f35" y="f36"/>
                </a:cubicBezTo>
                <a:cubicBezTo>
                  <a:pt x="f37" y="f38"/>
                  <a:pt x="f39" y="f2"/>
                  <a:pt x="f40" y="f2"/>
                </a:cubicBezTo>
                <a:cubicBezTo>
                  <a:pt x="f41" y="f2"/>
                  <a:pt x="f42" y="f43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48" y="f51"/>
                  <a:pt x="f52" y="f53"/>
                  <a:pt x="f54" y="f55"/>
                </a:cubicBezTo>
                <a:cubicBezTo>
                  <a:pt x="f56" y="f57"/>
                  <a:pt x="f3" y="f58"/>
                  <a:pt x="f3" y="f59"/>
                </a:cubicBezTo>
                <a:cubicBezTo>
                  <a:pt x="f3" y="f60"/>
                  <a:pt x="f61" y="f62"/>
                  <a:pt x="f63" y="f64"/>
                </a:cubicBezTo>
                <a:cubicBezTo>
                  <a:pt x="f63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46"/>
                  <a:pt x="f75" y="f3"/>
                  <a:pt x="f76" y="f3"/>
                </a:cubicBezTo>
                <a:cubicBezTo>
                  <a:pt x="f77" y="f3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5"/>
                  <a:pt x="f88" y="f89"/>
                  <a:pt x="f90" y="f91"/>
                </a:cubicBezTo>
                <a:cubicBezTo>
                  <a:pt x="f92" y="f93"/>
                  <a:pt x="f94" y="f95"/>
                  <a:pt x="f94" y="f96"/>
                </a:cubicBezTo>
                <a:cubicBezTo>
                  <a:pt x="f94" y="f97"/>
                  <a:pt x="f23" y="f98"/>
                  <a:pt x="f99" y="f100"/>
                </a:cubicBezTo>
                <a:cubicBezTo>
                  <a:pt x="f101" y="f102"/>
                  <a:pt x="f2" y="f26"/>
                  <a:pt x="f2" y="f103"/>
                </a:cubicBezTo>
                <a:cubicBezTo>
                  <a:pt x="f2" y="f104"/>
                  <a:pt x="f105" y="f106"/>
                  <a:pt x="f4" y="f5"/>
                </a:cubicBezTo>
                <a:close/>
              </a:path>
              <a:path w="21600" h="21600" fill="none">
                <a:moveTo>
                  <a:pt x="f4" y="f5"/>
                </a:moveTo>
                <a:cubicBezTo>
                  <a:pt x="f12" y="f107"/>
                  <a:pt x="f108" y="f109"/>
                  <a:pt x="f110" y="f111"/>
                </a:cubicBezTo>
              </a:path>
              <a:path w="21600" h="21600" fill="none">
                <a:moveTo>
                  <a:pt x="f15" y="f16"/>
                </a:moveTo>
                <a:cubicBezTo>
                  <a:pt x="f53" y="f112"/>
                  <a:pt x="f113" y="f114"/>
                  <a:pt x="f115" y="f116"/>
                </a:cubicBezTo>
              </a:path>
              <a:path w="21600" h="21600" fill="none">
                <a:moveTo>
                  <a:pt x="f26" y="f27"/>
                </a:moveTo>
                <a:cubicBezTo>
                  <a:pt x="f117" y="f118"/>
                  <a:pt x="f119" y="f120"/>
                  <a:pt x="f121" y="f122"/>
                </a:cubicBezTo>
              </a:path>
              <a:path w="21600" h="21600" fill="none">
                <a:moveTo>
                  <a:pt x="f35" y="f36"/>
                </a:moveTo>
                <a:cubicBezTo>
                  <a:pt x="f123" y="f124"/>
                  <a:pt x="f125" y="f126"/>
                  <a:pt x="f127" y="f128"/>
                </a:cubicBezTo>
              </a:path>
              <a:path w="21600" h="21600" fill="none">
                <a:moveTo>
                  <a:pt x="f44" y="f45"/>
                </a:moveTo>
                <a:cubicBezTo>
                  <a:pt x="f129" y="f130"/>
                  <a:pt x="f131" y="f132"/>
                  <a:pt x="f133" y="f134"/>
                </a:cubicBezTo>
              </a:path>
              <a:path w="21600" h="21600" fill="none">
                <a:moveTo>
                  <a:pt x="f54" y="f55"/>
                </a:moveTo>
                <a:cubicBezTo>
                  <a:pt x="f135" y="f136"/>
                  <a:pt x="f137" y="f138"/>
                  <a:pt x="f139" y="f140"/>
                </a:cubicBezTo>
              </a:path>
              <a:path w="21600" h="21600" fill="none">
                <a:moveTo>
                  <a:pt x="f141" y="f64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72" y="f73"/>
                </a:moveTo>
                <a:cubicBezTo>
                  <a:pt x="f148" y="f149"/>
                  <a:pt x="f150" y="f151"/>
                  <a:pt x="f152" y="f153"/>
                </a:cubicBezTo>
              </a:path>
              <a:path w="21600" h="21600" fill="none">
                <a:moveTo>
                  <a:pt x="f154" y="f81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90" y="f91"/>
                </a:moveTo>
                <a:cubicBezTo>
                  <a:pt x="f161" y="f93"/>
                  <a:pt x="f162" y="f163"/>
                  <a:pt x="f164" y="f165"/>
                </a:cubicBezTo>
              </a:path>
              <a:path w="21600" h="21600" fill="none">
                <a:moveTo>
                  <a:pt x="f99" y="f100"/>
                </a:moveTo>
                <a:cubicBezTo>
                  <a:pt x="f124" y="f166"/>
                  <a:pt x="f167" y="f168"/>
                  <a:pt x="f169" y="f170"/>
                </a:cubicBezTo>
              </a:path>
            </a:pathLst>
          </a:custGeom>
          <a:solidFill>
            <a:srgbClr val="7F7F7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grpSp>
        <p:nvGrpSpPr>
          <p:cNvPr id="84" name="Groupe 83"/>
          <p:cNvGrpSpPr/>
          <p:nvPr/>
        </p:nvGrpSpPr>
        <p:grpSpPr>
          <a:xfrm>
            <a:off x="394558" y="2728612"/>
            <a:ext cx="602432" cy="586950"/>
            <a:chOff x="248755" y="4570388"/>
            <a:chExt cx="602432" cy="586950"/>
          </a:xfrm>
        </p:grpSpPr>
        <p:sp>
          <p:nvSpPr>
            <p:cNvPr id="85" name="Arc 84"/>
            <p:cNvSpPr/>
            <p:nvPr/>
          </p:nvSpPr>
          <p:spPr>
            <a:xfrm>
              <a:off x="611560" y="4667367"/>
              <a:ext cx="188365" cy="442410"/>
            </a:xfrm>
            <a:prstGeom prst="arc">
              <a:avLst>
                <a:gd name="adj1" fmla="val 16200000"/>
                <a:gd name="adj2" fmla="val 47770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6" name="Forme libre 85"/>
            <p:cNvSpPr/>
            <p:nvPr/>
          </p:nvSpPr>
          <p:spPr>
            <a:xfrm>
              <a:off x="248755" y="4570388"/>
              <a:ext cx="602432" cy="586950"/>
            </a:xfrm>
            <a:custGeom>
              <a:avLst/>
              <a:gdLst>
                <a:gd name="connsiteX0" fmla="*/ 881878 w 881878"/>
                <a:gd name="connsiteY0" fmla="*/ 0 h 903515"/>
                <a:gd name="connsiteX1" fmla="*/ 587963 w 881878"/>
                <a:gd name="connsiteY1" fmla="*/ 239486 h 903515"/>
                <a:gd name="connsiteX2" fmla="*/ 135 w 881878"/>
                <a:gd name="connsiteY2" fmla="*/ 511629 h 903515"/>
                <a:gd name="connsiteX3" fmla="*/ 642392 w 881878"/>
                <a:gd name="connsiteY3" fmla="*/ 740229 h 903515"/>
                <a:gd name="connsiteX4" fmla="*/ 870992 w 881878"/>
                <a:gd name="connsiteY4" fmla="*/ 903515 h 9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878" h="903515">
                  <a:moveTo>
                    <a:pt x="881878" y="0"/>
                  </a:moveTo>
                  <a:cubicBezTo>
                    <a:pt x="808399" y="77107"/>
                    <a:pt x="734920" y="154215"/>
                    <a:pt x="587963" y="239486"/>
                  </a:cubicBezTo>
                  <a:cubicBezTo>
                    <a:pt x="441006" y="324757"/>
                    <a:pt x="-8937" y="428172"/>
                    <a:pt x="135" y="511629"/>
                  </a:cubicBezTo>
                  <a:cubicBezTo>
                    <a:pt x="9206" y="595086"/>
                    <a:pt x="497249" y="674915"/>
                    <a:pt x="642392" y="740229"/>
                  </a:cubicBezTo>
                  <a:cubicBezTo>
                    <a:pt x="787535" y="805543"/>
                    <a:pt x="829263" y="854529"/>
                    <a:pt x="870992" y="90351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705741" y="4796104"/>
              <a:ext cx="94183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4826254" y="2428752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336119" y="2428751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857756" y="2428750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00041" y="2428752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42326" y="2428752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452191" y="2428751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973828" y="2428750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431028" y="2423745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283968" y="2982019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826253" y="2982019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336118" y="2982018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857755" y="2982017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400040" y="2982019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942325" y="2982019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452190" y="2982018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973827" y="2982017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431027" y="2977012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283969" y="3533576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826254" y="3533576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336119" y="3533575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857756" y="3533574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400041" y="3505124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942326" y="3533576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452191" y="3533575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932232" y="3466134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431028" y="3528569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83969" y="4010071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826254" y="4010071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36119" y="4010070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857756" y="4010069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00041" y="4010071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942326" y="4010071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452191" y="4010070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973828" y="4010069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431028" y="4005064"/>
            <a:ext cx="677477" cy="553269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283969" y="4531915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826254" y="4531915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336119" y="4531914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857756" y="4531913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400041" y="4531915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942326" y="4531915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452191" y="4531914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973828" y="4531913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431028" y="4526908"/>
            <a:ext cx="677477" cy="660677"/>
          </a:xfrm>
          <a:prstGeom prst="rect">
            <a:avLst/>
          </a:prstGeom>
          <a:solidFill>
            <a:srgbClr val="FFFFF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879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Oval 9"/>
          <p:cNvSpPr/>
          <p:nvPr/>
        </p:nvSpPr>
        <p:spPr>
          <a:xfrm>
            <a:off x="3207672" y="2358894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34" name="Straight Arrow Connector 12"/>
          <p:cNvCxnSpPr>
            <a:stCxn id="82" idx="1"/>
            <a:endCxn id="133" idx="4"/>
          </p:cNvCxnSpPr>
          <p:nvPr/>
        </p:nvCxnSpPr>
        <p:spPr>
          <a:xfrm>
            <a:off x="2627639" y="2137974"/>
            <a:ext cx="598727" cy="243650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sp>
        <p:nvSpPr>
          <p:cNvPr id="135" name="Right Arrow 42"/>
          <p:cNvSpPr/>
          <p:nvPr/>
        </p:nvSpPr>
        <p:spPr>
          <a:xfrm rot="6779182">
            <a:off x="1224748" y="3688778"/>
            <a:ext cx="2814776" cy="344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Oval 9"/>
          <p:cNvSpPr/>
          <p:nvPr/>
        </p:nvSpPr>
        <p:spPr>
          <a:xfrm>
            <a:off x="1954116" y="5109979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7" name="Right Arrow 42"/>
          <p:cNvSpPr/>
          <p:nvPr/>
        </p:nvSpPr>
        <p:spPr>
          <a:xfrm rot="20829572">
            <a:off x="2086143" y="4400395"/>
            <a:ext cx="6027150" cy="344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Oval 9"/>
          <p:cNvSpPr/>
          <p:nvPr/>
        </p:nvSpPr>
        <p:spPr>
          <a:xfrm>
            <a:off x="2339571" y="2826809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39" name="Straight Arrow Connector 12"/>
          <p:cNvCxnSpPr/>
          <p:nvPr/>
        </p:nvCxnSpPr>
        <p:spPr>
          <a:xfrm flipH="1">
            <a:off x="2527868" y="2564107"/>
            <a:ext cx="724389" cy="340308"/>
          </a:xfrm>
          <a:prstGeom prst="straightConnector1">
            <a:avLst/>
          </a:prstGeom>
          <a:noFill/>
          <a:ln w="34920">
            <a:solidFill>
              <a:srgbClr val="C0504D"/>
            </a:solidFill>
            <a:prstDash val="solid"/>
            <a:tailEnd type="arrow"/>
          </a:ln>
        </p:spPr>
      </p:cxnSp>
      <p:sp>
        <p:nvSpPr>
          <p:cNvPr id="140" name="Right Arrow 46"/>
          <p:cNvSpPr/>
          <p:nvPr/>
        </p:nvSpPr>
        <p:spPr>
          <a:xfrm rot="4451779">
            <a:off x="1521732" y="4097729"/>
            <a:ext cx="2484227" cy="344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Oval 9"/>
          <p:cNvSpPr/>
          <p:nvPr/>
        </p:nvSpPr>
        <p:spPr>
          <a:xfrm>
            <a:off x="3135537" y="5467562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3" name="Right Arrow 46"/>
          <p:cNvSpPr/>
          <p:nvPr/>
        </p:nvSpPr>
        <p:spPr>
          <a:xfrm rot="19968545">
            <a:off x="3225920" y="4471156"/>
            <a:ext cx="3502492" cy="344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Oval 9"/>
          <p:cNvSpPr/>
          <p:nvPr/>
        </p:nvSpPr>
        <p:spPr>
          <a:xfrm>
            <a:off x="3541613" y="3069455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5" name="Oval 9"/>
          <p:cNvSpPr/>
          <p:nvPr/>
        </p:nvSpPr>
        <p:spPr>
          <a:xfrm>
            <a:off x="2585333" y="3069455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6" name="Oval 9"/>
          <p:cNvSpPr/>
          <p:nvPr/>
        </p:nvSpPr>
        <p:spPr>
          <a:xfrm>
            <a:off x="1446034" y="2545167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7" name="Oval 9"/>
          <p:cNvSpPr/>
          <p:nvPr/>
        </p:nvSpPr>
        <p:spPr>
          <a:xfrm>
            <a:off x="2162543" y="3427518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8" name="Oval 9"/>
          <p:cNvSpPr/>
          <p:nvPr/>
        </p:nvSpPr>
        <p:spPr>
          <a:xfrm>
            <a:off x="3340667" y="3742768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9" name="Oval 9"/>
          <p:cNvSpPr/>
          <p:nvPr/>
        </p:nvSpPr>
        <p:spPr>
          <a:xfrm>
            <a:off x="3527186" y="2304018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0" name="Oval 9"/>
          <p:cNvSpPr/>
          <p:nvPr/>
        </p:nvSpPr>
        <p:spPr>
          <a:xfrm>
            <a:off x="2712982" y="2866875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1" name="Oval 9"/>
          <p:cNvSpPr/>
          <p:nvPr/>
        </p:nvSpPr>
        <p:spPr>
          <a:xfrm>
            <a:off x="2511452" y="4281698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2" name="Oval 9"/>
          <p:cNvSpPr/>
          <p:nvPr/>
        </p:nvSpPr>
        <p:spPr>
          <a:xfrm>
            <a:off x="1940053" y="2408895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3" name="Oval 9"/>
          <p:cNvSpPr/>
          <p:nvPr/>
        </p:nvSpPr>
        <p:spPr>
          <a:xfrm>
            <a:off x="1876228" y="2969190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4" name="Oval 9"/>
          <p:cNvSpPr/>
          <p:nvPr/>
        </p:nvSpPr>
        <p:spPr>
          <a:xfrm>
            <a:off x="1909748" y="1968384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5" name="Oval 9"/>
          <p:cNvSpPr/>
          <p:nvPr/>
        </p:nvSpPr>
        <p:spPr>
          <a:xfrm>
            <a:off x="3602989" y="3416581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6" name="Oval 9"/>
          <p:cNvSpPr/>
          <p:nvPr/>
        </p:nvSpPr>
        <p:spPr>
          <a:xfrm>
            <a:off x="3099269" y="3341313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7" name="Oval 9"/>
          <p:cNvSpPr/>
          <p:nvPr/>
        </p:nvSpPr>
        <p:spPr>
          <a:xfrm>
            <a:off x="3128808" y="2015706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8" name="Oval 9"/>
          <p:cNvSpPr/>
          <p:nvPr/>
        </p:nvSpPr>
        <p:spPr>
          <a:xfrm>
            <a:off x="1628650" y="3757659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9" name="Oval 9"/>
          <p:cNvSpPr/>
          <p:nvPr/>
        </p:nvSpPr>
        <p:spPr>
          <a:xfrm>
            <a:off x="2548345" y="3315563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0" name="Oval 9"/>
          <p:cNvSpPr/>
          <p:nvPr/>
        </p:nvSpPr>
        <p:spPr>
          <a:xfrm>
            <a:off x="2221657" y="2226413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1" name="Oval 9"/>
          <p:cNvSpPr/>
          <p:nvPr/>
        </p:nvSpPr>
        <p:spPr>
          <a:xfrm>
            <a:off x="3687570" y="2760576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2" name="Oval 9"/>
          <p:cNvSpPr/>
          <p:nvPr/>
        </p:nvSpPr>
        <p:spPr>
          <a:xfrm>
            <a:off x="2704073" y="3876957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3" name="Oval 9"/>
          <p:cNvSpPr/>
          <p:nvPr/>
        </p:nvSpPr>
        <p:spPr>
          <a:xfrm>
            <a:off x="1509858" y="3310834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4" name="Oval 9"/>
          <p:cNvSpPr/>
          <p:nvPr/>
        </p:nvSpPr>
        <p:spPr>
          <a:xfrm>
            <a:off x="2679150" y="2545167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5" name="Oval 9"/>
          <p:cNvSpPr/>
          <p:nvPr/>
        </p:nvSpPr>
        <p:spPr>
          <a:xfrm>
            <a:off x="1568535" y="2331289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6" name="Oval 9"/>
          <p:cNvSpPr/>
          <p:nvPr/>
        </p:nvSpPr>
        <p:spPr>
          <a:xfrm>
            <a:off x="3276842" y="2749203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7" name="Oval 9"/>
          <p:cNvSpPr/>
          <p:nvPr/>
        </p:nvSpPr>
        <p:spPr>
          <a:xfrm>
            <a:off x="2132021" y="1882664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8" name="Oval 9"/>
          <p:cNvSpPr/>
          <p:nvPr/>
        </p:nvSpPr>
        <p:spPr>
          <a:xfrm>
            <a:off x="2869556" y="3742769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9" name="Oval 9"/>
          <p:cNvSpPr/>
          <p:nvPr/>
        </p:nvSpPr>
        <p:spPr>
          <a:xfrm>
            <a:off x="1438470" y="2915788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0" name="Oval 9"/>
          <p:cNvSpPr/>
          <p:nvPr/>
        </p:nvSpPr>
        <p:spPr>
          <a:xfrm>
            <a:off x="3727481" y="2208909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1" name="Oval 9"/>
          <p:cNvSpPr/>
          <p:nvPr/>
        </p:nvSpPr>
        <p:spPr>
          <a:xfrm>
            <a:off x="2675994" y="1938100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2" name="Oval 9"/>
          <p:cNvSpPr/>
          <p:nvPr/>
        </p:nvSpPr>
        <p:spPr>
          <a:xfrm>
            <a:off x="2026861" y="2682970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3" name="Oval 9"/>
          <p:cNvSpPr/>
          <p:nvPr/>
        </p:nvSpPr>
        <p:spPr>
          <a:xfrm>
            <a:off x="3337299" y="2060367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4" name="Oval 9"/>
          <p:cNvSpPr/>
          <p:nvPr/>
        </p:nvSpPr>
        <p:spPr>
          <a:xfrm>
            <a:off x="3754724" y="3224667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5" name="Oval 9"/>
          <p:cNvSpPr/>
          <p:nvPr/>
        </p:nvSpPr>
        <p:spPr>
          <a:xfrm>
            <a:off x="2010925" y="3272306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6" name="Oval 9"/>
          <p:cNvSpPr/>
          <p:nvPr/>
        </p:nvSpPr>
        <p:spPr>
          <a:xfrm>
            <a:off x="2933380" y="2876722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7" name="Oval 9"/>
          <p:cNvSpPr/>
          <p:nvPr/>
        </p:nvSpPr>
        <p:spPr>
          <a:xfrm>
            <a:off x="2841932" y="3201826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8" name="Oval 9"/>
          <p:cNvSpPr/>
          <p:nvPr/>
        </p:nvSpPr>
        <p:spPr>
          <a:xfrm>
            <a:off x="1955765" y="3999825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9" name="Oval 9"/>
          <p:cNvSpPr/>
          <p:nvPr/>
        </p:nvSpPr>
        <p:spPr>
          <a:xfrm>
            <a:off x="3192632" y="3094511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0" name="Oval 9"/>
          <p:cNvSpPr/>
          <p:nvPr/>
        </p:nvSpPr>
        <p:spPr>
          <a:xfrm>
            <a:off x="1734848" y="3582730"/>
            <a:ext cx="127649" cy="1552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064A2"/>
          </a:solidFill>
          <a:ln w="38103">
            <a:solidFill>
              <a:schemeClr val="bg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1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50"/>
                            </p:stCondLst>
                            <p:childTnLst>
                              <p:par>
                                <p:cTn id="12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5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50"/>
                            </p:stCondLst>
                            <p:childTnLst>
                              <p:par>
                                <p:cTn id="15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5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5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6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5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7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750"/>
                            </p:stCondLst>
                            <p:childTnLst>
                              <p:par>
                                <p:cTn id="19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85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95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2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1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15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200"/>
                            </p:stCondLst>
                            <p:childTnLst>
                              <p:par>
                                <p:cTn id="241" presetID="1" presetClass="exit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40" grpId="0" animBg="1"/>
      <p:bldP spid="140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aliasing issue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Anti-aliasing by </a:t>
            </a:r>
            <a:r>
              <a:rPr lang="fr-FR" sz="2800" dirty="0" err="1" smtClean="0"/>
              <a:t>reconstructing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hierarchies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18" name="Rounded Rectangle 17"/>
          <p:cNvSpPr/>
          <p:nvPr/>
        </p:nvSpPr>
        <p:spPr>
          <a:xfrm>
            <a:off x="5035081" y="3498262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Compute photon contribution</a:t>
            </a:r>
            <a:endParaRPr lang="fr-FR" dirty="0"/>
          </a:p>
        </p:txBody>
      </p:sp>
      <p:sp>
        <p:nvSpPr>
          <p:cNvPr id="19" name="Rounded Rectangle 23"/>
          <p:cNvSpPr/>
          <p:nvPr/>
        </p:nvSpPr>
        <p:spPr>
          <a:xfrm>
            <a:off x="2586809" y="3453020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Shoot photon</a:t>
            </a:r>
            <a:endParaRPr lang="fr-FR" dirty="0"/>
          </a:p>
        </p:txBody>
      </p:sp>
      <p:sp>
        <p:nvSpPr>
          <p:cNvPr id="20" name="Rounded Rectangle 25"/>
          <p:cNvSpPr/>
          <p:nvPr/>
        </p:nvSpPr>
        <p:spPr>
          <a:xfrm>
            <a:off x="7555361" y="3453020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Update final image</a:t>
            </a:r>
            <a:endParaRPr lang="fr-FR" dirty="0"/>
          </a:p>
        </p:txBody>
      </p:sp>
      <p:sp>
        <p:nvSpPr>
          <p:cNvPr id="21" name="U-Turn Arrow 10"/>
          <p:cNvSpPr/>
          <p:nvPr/>
        </p:nvSpPr>
        <p:spPr>
          <a:xfrm flipH="1">
            <a:off x="3078502" y="2880149"/>
            <a:ext cx="2789642" cy="4966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U-Turn Arrow 27"/>
          <p:cNvSpPr/>
          <p:nvPr/>
        </p:nvSpPr>
        <p:spPr>
          <a:xfrm rot="10800000">
            <a:off x="3203846" y="4520390"/>
            <a:ext cx="5328591" cy="63680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TextBox 28"/>
          <p:cNvSpPr txBox="1"/>
          <p:nvPr/>
        </p:nvSpPr>
        <p:spPr>
          <a:xfrm>
            <a:off x="3762927" y="2262393"/>
            <a:ext cx="152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Number of photons</a:t>
            </a:r>
            <a:endParaRPr lang="fr-FR" dirty="0"/>
          </a:p>
        </p:txBody>
      </p:sp>
      <p:sp>
        <p:nvSpPr>
          <p:cNvPr id="24" name="TextBox 29"/>
          <p:cNvSpPr txBox="1"/>
          <p:nvPr/>
        </p:nvSpPr>
        <p:spPr>
          <a:xfrm>
            <a:off x="4716016" y="5229200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iterations</a:t>
            </a:r>
            <a:endParaRPr lang="fr-FR" dirty="0"/>
          </a:p>
        </p:txBody>
      </p:sp>
      <p:sp>
        <p:nvSpPr>
          <p:cNvPr id="25" name="Right Arrow 15"/>
          <p:cNvSpPr/>
          <p:nvPr/>
        </p:nvSpPr>
        <p:spPr>
          <a:xfrm>
            <a:off x="4157872" y="3843545"/>
            <a:ext cx="846176" cy="2285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ight Arrow 16"/>
          <p:cNvSpPr/>
          <p:nvPr/>
        </p:nvSpPr>
        <p:spPr>
          <a:xfrm>
            <a:off x="6588224" y="3862596"/>
            <a:ext cx="864096" cy="2285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ounded Rectangle 23"/>
          <p:cNvSpPr/>
          <p:nvPr/>
        </p:nvSpPr>
        <p:spPr>
          <a:xfrm>
            <a:off x="44897" y="3440302"/>
            <a:ext cx="157477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Preprocessing</a:t>
            </a:r>
            <a:endParaRPr lang="fr-FR" dirty="0"/>
          </a:p>
          <a:p>
            <a:pPr algn="ctr"/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hierarchies</a:t>
            </a:r>
            <a:endParaRPr lang="fr-FR" dirty="0"/>
          </a:p>
        </p:txBody>
      </p:sp>
      <p:sp>
        <p:nvSpPr>
          <p:cNvPr id="28" name="Right Arrow 15"/>
          <p:cNvSpPr/>
          <p:nvPr/>
        </p:nvSpPr>
        <p:spPr>
          <a:xfrm>
            <a:off x="1705209" y="3846679"/>
            <a:ext cx="846176" cy="2285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Virage 28"/>
          <p:cNvSpPr/>
          <p:nvPr/>
        </p:nvSpPr>
        <p:spPr>
          <a:xfrm rot="16200000">
            <a:off x="999995" y="4105466"/>
            <a:ext cx="1284873" cy="2114720"/>
          </a:xfrm>
          <a:prstGeom prst="bentArrow">
            <a:avLst>
              <a:gd name="adj1" fmla="val 13563"/>
              <a:gd name="adj2" fmla="val 15075"/>
              <a:gd name="adj3" fmla="val 25817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Organigramme : Décision 30"/>
          <p:cNvSpPr/>
          <p:nvPr/>
        </p:nvSpPr>
        <p:spPr>
          <a:xfrm>
            <a:off x="2831656" y="5231029"/>
            <a:ext cx="1377114" cy="936104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b="1" i="1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459719" y="5699081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 smtClean="0"/>
              <a:t>Rebuild</a:t>
            </a:r>
            <a:r>
              <a:rPr lang="fr-FR" b="1" i="1" dirty="0" smtClean="0"/>
              <a:t> the </a:t>
            </a:r>
            <a:r>
              <a:rPr lang="fr-FR" b="1" i="1" dirty="0" err="1" smtClean="0"/>
              <a:t>hierarchies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8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aliasing issue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23763"/>
            <a:ext cx="4239286" cy="423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44824"/>
            <a:ext cx="18002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1844824"/>
            <a:ext cx="18002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077072"/>
            <a:ext cx="1800198" cy="18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4077072"/>
            <a:ext cx="1774117" cy="177411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1907704" y="2775047"/>
            <a:ext cx="714226" cy="7492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Right Arrow 9"/>
          <p:cNvSpPr/>
          <p:nvPr/>
        </p:nvSpPr>
        <p:spPr>
          <a:xfrm rot="20272645">
            <a:off x="2632851" y="2958066"/>
            <a:ext cx="1939257" cy="91595"/>
          </a:xfrm>
          <a:custGeom>
            <a:avLst>
              <a:gd name="f0" fmla="val 20447"/>
              <a:gd name="f1" fmla="val 849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6751850" y="3645024"/>
            <a:ext cx="19049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 dirty="0" err="1">
                <a:uFillTx/>
                <a:latin typeface="Calibri"/>
              </a:rPr>
              <a:t>After</a:t>
            </a:r>
            <a:r>
              <a:rPr lang="fr-FR" sz="1800" b="1" i="1" u="none" strike="noStrike" kern="1200" cap="none" spc="0" baseline="0" dirty="0">
                <a:uFillTx/>
                <a:latin typeface="Calibri"/>
              </a:rPr>
              <a:t> 1st  </a:t>
            </a:r>
            <a:r>
              <a:rPr lang="fr-FR" sz="1800" b="1" i="1" u="none" strike="noStrike" kern="1200" cap="none" spc="0" baseline="0" dirty="0" smtClean="0">
                <a:uFillTx/>
                <a:latin typeface="Calibri"/>
              </a:rPr>
              <a:t>update</a:t>
            </a:r>
            <a:endParaRPr lang="en-US" sz="1800" b="1" i="1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40" name="TextBox 12"/>
          <p:cNvSpPr txBox="1"/>
          <p:nvPr/>
        </p:nvSpPr>
        <p:spPr>
          <a:xfrm>
            <a:off x="4389769" y="5893714"/>
            <a:ext cx="216466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 dirty="0" err="1">
                <a:uFillTx/>
                <a:latin typeface="Calibri"/>
              </a:rPr>
              <a:t>After</a:t>
            </a:r>
            <a:r>
              <a:rPr lang="fr-FR" sz="1800" b="1" i="1" u="none" strike="noStrike" kern="1200" cap="none" spc="0" baseline="0" dirty="0">
                <a:uFillTx/>
                <a:latin typeface="Calibri"/>
              </a:rPr>
              <a:t> 2nd </a:t>
            </a:r>
            <a:r>
              <a:rPr lang="fr-FR" sz="1800" b="1" i="1" u="none" strike="noStrike" kern="1200" cap="none" spc="0" baseline="0" dirty="0" smtClean="0">
                <a:uFillTx/>
                <a:latin typeface="Calibri"/>
              </a:rPr>
              <a:t>update</a:t>
            </a:r>
            <a:endParaRPr lang="en-US" sz="1800" b="1" i="1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599446" y="5877270"/>
            <a:ext cx="22098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 dirty="0" err="1">
                <a:uFillTx/>
                <a:latin typeface="Calibri"/>
              </a:rPr>
              <a:t>After</a:t>
            </a:r>
            <a:r>
              <a:rPr lang="fr-FR" sz="1800" b="1" i="1" u="none" strike="noStrike" kern="1200" cap="none" spc="0" baseline="0" dirty="0">
                <a:uFillTx/>
                <a:latin typeface="Calibri"/>
              </a:rPr>
              <a:t> </a:t>
            </a:r>
            <a:r>
              <a:rPr lang="fr-FR" sz="1800" b="1" i="1" u="none" strike="noStrike" kern="1200" cap="none" spc="0" baseline="0" dirty="0" smtClean="0">
                <a:uFillTx/>
                <a:latin typeface="Calibri"/>
              </a:rPr>
              <a:t>100th update</a:t>
            </a:r>
            <a:endParaRPr lang="en-US" sz="1800" b="1" i="1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572255" y="5851189"/>
            <a:ext cx="259851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Image </a:t>
            </a:r>
            <a:r>
              <a:rPr lang="fr-FR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after</a:t>
            </a:r>
            <a:r>
              <a:rPr lang="fr-FR" sz="1800" b="1" i="1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one </a:t>
            </a:r>
            <a:r>
              <a:rPr lang="fr-FR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iteration</a:t>
            </a:r>
            <a:endParaRPr lang="fr-F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Anti-aliasing by </a:t>
            </a:r>
            <a:r>
              <a:rPr lang="fr-FR" sz="2800" dirty="0" err="1" smtClean="0"/>
              <a:t>reconstructing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hierarchies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7053560" y="2421953"/>
            <a:ext cx="130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N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iterations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821312" y="4779464"/>
            <a:ext cx="130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N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iterations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053559" y="4792505"/>
            <a:ext cx="130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N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iterations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/>
      <p:bldP spid="41" grpId="0"/>
      <p:bldP spid="8" grpId="0"/>
      <p:bldP spid="4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photon </a:t>
            </a:r>
            <a:r>
              <a:rPr lang="fr-FR" dirty="0" err="1" smtClean="0"/>
              <a:t>tracing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Goals</a:t>
            </a:r>
          </a:p>
          <a:p>
            <a:pPr lvl="1"/>
            <a:r>
              <a:rPr lang="fr-FR" dirty="0" smtClean="0"/>
              <a:t>More efficient </a:t>
            </a:r>
            <a:r>
              <a:rPr lang="fr-FR" dirty="0" err="1" smtClean="0"/>
              <a:t>sampling</a:t>
            </a:r>
            <a:r>
              <a:rPr lang="fr-FR" dirty="0" smtClean="0"/>
              <a:t> of light </a:t>
            </a:r>
            <a:r>
              <a:rPr lang="fr-FR" dirty="0" err="1" smtClean="0"/>
              <a:t>paths</a:t>
            </a:r>
            <a:endParaRPr lang="fr-FR" dirty="0" smtClean="0"/>
          </a:p>
          <a:p>
            <a:pPr lvl="1"/>
            <a:r>
              <a:rPr lang="fr-FR" dirty="0" err="1" smtClean="0"/>
              <a:t>Handle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light </a:t>
            </a:r>
            <a:r>
              <a:rPr lang="fr-FR" dirty="0" err="1" smtClean="0"/>
              <a:t>paths</a:t>
            </a:r>
            <a:endParaRPr lang="fr-FR" dirty="0" smtClean="0"/>
          </a:p>
          <a:p>
            <a:pPr lvl="2"/>
            <a:r>
              <a:rPr lang="fr-FR" b="0" dirty="0" err="1"/>
              <a:t>environment</a:t>
            </a:r>
            <a:r>
              <a:rPr lang="fr-FR" b="0" dirty="0"/>
              <a:t> </a:t>
            </a:r>
            <a:r>
              <a:rPr lang="fr-FR" b="0" dirty="0" err="1"/>
              <a:t>maps</a:t>
            </a:r>
            <a:r>
              <a:rPr lang="fr-FR" b="0" dirty="0"/>
              <a:t>, </a:t>
            </a:r>
            <a:r>
              <a:rPr lang="fr-FR" b="0" dirty="0" err="1" smtClean="0"/>
              <a:t>lighting</a:t>
            </a:r>
            <a:r>
              <a:rPr lang="fr-FR" b="0" dirty="0" smtClean="0"/>
              <a:t> </a:t>
            </a:r>
            <a:r>
              <a:rPr lang="fr-FR" b="0" dirty="0" err="1" smtClean="0"/>
              <a:t>through</a:t>
            </a:r>
            <a:r>
              <a:rPr lang="fr-FR" b="0" dirty="0" smtClean="0"/>
              <a:t> </a:t>
            </a:r>
            <a:r>
              <a:rPr lang="fr-FR" b="0" dirty="0"/>
              <a:t>double-</a:t>
            </a:r>
            <a:r>
              <a:rPr lang="fr-FR" b="0" dirty="0" err="1"/>
              <a:t>glazed</a:t>
            </a:r>
            <a:r>
              <a:rPr lang="fr-FR" b="0" dirty="0"/>
              <a:t> </a:t>
            </a:r>
            <a:r>
              <a:rPr lang="fr-FR" b="0" dirty="0" err="1"/>
              <a:t>window</a:t>
            </a:r>
            <a:r>
              <a:rPr lang="fr-FR" b="0" dirty="0"/>
              <a:t>, etc</a:t>
            </a:r>
            <a:r>
              <a:rPr lang="fr-FR" b="0" dirty="0" smtClean="0"/>
              <a:t>.</a:t>
            </a:r>
          </a:p>
          <a:p>
            <a:r>
              <a:rPr lang="fr-FR" b="0" dirty="0" smtClean="0"/>
              <a:t>How?</a:t>
            </a:r>
            <a:endParaRPr lang="fr-FR" dirty="0" smtClean="0"/>
          </a:p>
          <a:p>
            <a:pPr lvl="1"/>
            <a:r>
              <a:rPr lang="fr-FR" dirty="0" smtClean="0"/>
              <a:t>Guide light </a:t>
            </a:r>
            <a:r>
              <a:rPr lang="fr-FR" dirty="0" err="1" smtClean="0"/>
              <a:t>paths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visibility</a:t>
            </a:r>
            <a:r>
              <a:rPr lang="fr-FR" dirty="0" smtClean="0"/>
              <a:t> information</a:t>
            </a:r>
          </a:p>
          <a:p>
            <a:pPr lvl="2"/>
            <a:r>
              <a:rPr lang="fr-FR" dirty="0" err="1" smtClean="0"/>
              <a:t>These</a:t>
            </a:r>
            <a:r>
              <a:rPr lang="fr-FR" dirty="0" smtClean="0"/>
              <a:t> information are </a:t>
            </a:r>
            <a:r>
              <a:rPr lang="fr-FR" dirty="0" err="1" smtClean="0"/>
              <a:t>stored</a:t>
            </a:r>
            <a:r>
              <a:rPr lang="fr-FR" dirty="0" smtClean="0"/>
              <a:t> in </a:t>
            </a:r>
            <a:r>
              <a:rPr lang="fr-FR" dirty="0" err="1" smtClean="0"/>
              <a:t>hierarchies</a:t>
            </a:r>
            <a:endParaRPr lang="fr-FR" dirty="0" smtClean="0"/>
          </a:p>
          <a:p>
            <a:pPr lvl="1"/>
            <a:r>
              <a:rPr lang="fr-FR" dirty="0" smtClean="0"/>
              <a:t>Use a </a:t>
            </a:r>
            <a:r>
              <a:rPr lang="fr-FR" dirty="0" err="1" smtClean="0"/>
              <a:t>Metropolis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: </a:t>
            </a:r>
            <a:r>
              <a:rPr lang="fr-FR" dirty="0" err="1" smtClean="0"/>
              <a:t>replica</a:t>
            </a:r>
            <a:r>
              <a:rPr lang="fr-FR" dirty="0" smtClean="0"/>
              <a:t> exchange &amp; Adaptive Monte Carlo Markov Chain</a:t>
            </a:r>
          </a:p>
          <a:p>
            <a:pPr lvl="2"/>
            <a:r>
              <a:rPr lang="fr-FR" dirty="0" err="1" smtClean="0"/>
              <a:t>Visibility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as a </a:t>
            </a:r>
            <a:r>
              <a:rPr lang="fr-FR" b="0" dirty="0" err="1" smtClean="0"/>
              <a:t>target</a:t>
            </a:r>
            <a:r>
              <a:rPr lang="fr-FR" b="0" dirty="0" smtClean="0"/>
              <a:t> </a:t>
            </a:r>
            <a:r>
              <a:rPr lang="fr-FR" b="0" dirty="0" err="1" smtClean="0"/>
              <a:t>sampling</a:t>
            </a:r>
            <a:r>
              <a:rPr lang="fr-FR" b="0" dirty="0" smtClean="0"/>
              <a:t> </a:t>
            </a:r>
            <a:r>
              <a:rPr lang="en-US" b="0" dirty="0" smtClean="0"/>
              <a:t>function </a:t>
            </a:r>
            <a:r>
              <a:rPr lang="en-US" b="0" dirty="0"/>
              <a:t>to guide the photon shooting </a:t>
            </a:r>
            <a:r>
              <a:rPr lang="en-US" b="0" dirty="0" smtClean="0"/>
              <a:t>process (Hachisuka </a:t>
            </a:r>
            <a:r>
              <a:rPr lang="en-US" b="0" i="1" dirty="0" smtClean="0"/>
              <a:t>et al.</a:t>
            </a:r>
            <a:r>
              <a:rPr lang="en-US" b="0" dirty="0" smtClean="0"/>
              <a:t> – 2011)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79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30 min</a:t>
            </a:r>
            <a:endParaRPr lang="fr-FR" dirty="0"/>
          </a:p>
        </p:txBody>
      </p:sp>
      <p:pic>
        <p:nvPicPr>
          <p:cNvPr id="2057" name="Picture 9" descr="C:\Users\mribardi\Desktop\VDPVPT\pics\results\breakfast\r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7" y="1631911"/>
            <a:ext cx="3995936" cy="22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mribardi\Desktop\VDPVPT\pics\results\breakfast\apa_36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628800"/>
            <a:ext cx="3969568" cy="22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mribardi\Desktop\VDPVPT\pics\results\breakfast\ppb_36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4005064"/>
            <a:ext cx="3995935" cy="22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mribardi\Desktop\VDPVPT\pics\results\breakfast\r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999736"/>
            <a:ext cx="3995935" cy="224771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58" name="Picture 10" descr="C:\Users\mribardi\Desktop\VDPVPT\pics\results\breakfast\apa_36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1911"/>
            <a:ext cx="3995936" cy="22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75855" y="164793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reference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74359" y="1628800"/>
            <a:ext cx="66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APA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60" name="Picture 12" descr="C:\Users\mribardi\Desktop\VDPVPT\pics\results\breakfast\ppt_metro_1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80" y="3999736"/>
            <a:ext cx="4005408" cy="2253042"/>
          </a:xfrm>
          <a:prstGeom prst="rect">
            <a:avLst/>
          </a:prstGeom>
          <a:ln w="571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ribardi\Desktop\VDPVPT\pics\results\breakfast\ppb_18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4005064"/>
            <a:ext cx="3995936" cy="22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851919" y="4005064"/>
            <a:ext cx="66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PPB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4" name="Espace réservé du contenu 7"/>
          <p:cNvSpPr txBox="1">
            <a:spLocks/>
          </p:cNvSpPr>
          <p:nvPr/>
        </p:nvSpPr>
        <p:spPr>
          <a:xfrm>
            <a:off x="467544" y="11247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dirty="0" smtClean="0"/>
              <a:t>10 h.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467544" y="11247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dirty="0" smtClean="0"/>
              <a:t>10 h.</a:t>
            </a:r>
            <a:endParaRPr lang="fr-FR" dirty="0"/>
          </a:p>
        </p:txBody>
      </p:sp>
      <p:sp>
        <p:nvSpPr>
          <p:cNvPr id="7" name="Espace réservé du contenu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30 min</a:t>
            </a:r>
            <a:endParaRPr lang="fr-FR" dirty="0"/>
          </a:p>
        </p:txBody>
      </p:sp>
      <p:pic>
        <p:nvPicPr>
          <p:cNvPr id="3074" name="Picture 2" descr="C:\Users\mribardi\Desktop\VDPVPT\pics\results\kitchen\apa_1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6" y="1661121"/>
            <a:ext cx="3981300" cy="22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ribardi\Desktop\VDPVPT\pics\results\kitchen\ppb_1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1121"/>
            <a:ext cx="3981299" cy="22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ribardi\Desktop\VDPVPT\pics\results\kitchen\ppb_36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6925"/>
            <a:ext cx="3981299" cy="22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ribardi\Desktop\VDPVPT\pics\results\kitchen\apa_36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7" y="1661120"/>
            <a:ext cx="3981300" cy="22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788024" y="1661121"/>
            <a:ext cx="66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PPB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4676" y="1666925"/>
            <a:ext cx="66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APA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079" name="Picture 7" descr="C:\Users\mribardi\Desktop\VDPVPT\pics\results\kitchen\ppt_metro_36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48" y="4005064"/>
            <a:ext cx="3981299" cy="2239481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076" name="Picture 4" descr="C:\Users\mribardi\Desktop\VDPVPT\pics\results\kitchen\ppt_metro_18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3981300" cy="2239481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119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06104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1- Introduction</a:t>
            </a:r>
          </a:p>
          <a:p>
            <a:pPr marL="0" indent="0">
              <a:buNone/>
            </a:pPr>
            <a:r>
              <a:rPr lang="fr-FR" dirty="0" smtClean="0"/>
              <a:t>2-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3- Our </a:t>
            </a:r>
            <a:r>
              <a:rPr lang="fr-FR" dirty="0" err="1" smtClean="0"/>
              <a:t>method</a:t>
            </a:r>
            <a:endParaRPr lang="fr-FR" dirty="0" smtClean="0"/>
          </a:p>
          <a:p>
            <a:pPr lvl="1"/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and hit points </a:t>
            </a:r>
            <a:r>
              <a:rPr lang="fr-FR" dirty="0" err="1" smtClean="0"/>
              <a:t>hierarchies</a:t>
            </a:r>
            <a:endParaRPr lang="fr-FR" dirty="0" smtClean="0"/>
          </a:p>
          <a:p>
            <a:pPr lvl="1"/>
            <a:r>
              <a:rPr lang="fr-FR" dirty="0" err="1" smtClean="0"/>
              <a:t>Visibility-driven</a:t>
            </a:r>
            <a:r>
              <a:rPr lang="fr-FR" dirty="0" smtClean="0"/>
              <a:t> (volume) photon </a:t>
            </a:r>
            <a:r>
              <a:rPr lang="fr-FR" dirty="0" err="1" smtClean="0"/>
              <a:t>tracing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4-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5- 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63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New progressive volume photon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 smtClean="0"/>
          </a:p>
          <a:p>
            <a:pPr lvl="1"/>
            <a:r>
              <a:rPr lang="fr-FR" dirty="0" err="1" smtClean="0"/>
              <a:t>Easy</a:t>
            </a:r>
            <a:r>
              <a:rPr lang="fr-FR" dirty="0" smtClean="0"/>
              <a:t> memory management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build</a:t>
            </a:r>
            <a:r>
              <a:rPr lang="fr-FR" dirty="0" smtClean="0"/>
              <a:t> new </a:t>
            </a:r>
            <a:r>
              <a:rPr lang="fr-FR" dirty="0" err="1" smtClean="0"/>
              <a:t>hierarchies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iteration</a:t>
            </a:r>
            <a:endParaRPr lang="fr-FR" dirty="0" smtClean="0"/>
          </a:p>
          <a:p>
            <a:pPr lvl="1"/>
            <a:r>
              <a:rPr lang="fr-FR" dirty="0" smtClean="0"/>
              <a:t>Compatible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Photon </a:t>
            </a:r>
            <a:r>
              <a:rPr lang="fr-FR" dirty="0" err="1" smtClean="0"/>
              <a:t>beams</a:t>
            </a:r>
            <a:r>
              <a:rPr lang="fr-FR" dirty="0" smtClean="0"/>
              <a:t> (</a:t>
            </a:r>
            <a:r>
              <a:rPr lang="fr-FR" dirty="0" err="1" smtClean="0"/>
              <a:t>Jarosz</a:t>
            </a:r>
            <a:r>
              <a:rPr lang="fr-FR" dirty="0" smtClean="0"/>
              <a:t> </a:t>
            </a:r>
            <a:r>
              <a:rPr lang="fr-FR" i="1" dirty="0" smtClean="0"/>
              <a:t>et al.</a:t>
            </a:r>
            <a:r>
              <a:rPr lang="fr-FR" dirty="0" smtClean="0"/>
              <a:t> – 2011)</a:t>
            </a:r>
          </a:p>
          <a:p>
            <a:pPr lvl="1"/>
            <a:r>
              <a:rPr lang="fr-FR" dirty="0" err="1" smtClean="0"/>
              <a:t>Complex</a:t>
            </a:r>
            <a:r>
              <a:rPr lang="fr-FR" dirty="0" smtClean="0"/>
              <a:t> light </a:t>
            </a:r>
            <a:r>
              <a:rPr lang="fr-FR" dirty="0" err="1" smtClean="0"/>
              <a:t>paths</a:t>
            </a:r>
            <a:r>
              <a:rPr lang="fr-FR" dirty="0" smtClean="0"/>
              <a:t> handling (</a:t>
            </a:r>
            <a:r>
              <a:rPr lang="fr-FR" dirty="0" err="1" smtClean="0"/>
              <a:t>Metropolis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Use </a:t>
            </a:r>
            <a:r>
              <a:rPr lang="fr-FR" dirty="0" err="1" smtClean="0"/>
              <a:t>visibility</a:t>
            </a:r>
            <a:r>
              <a:rPr lang="fr-FR" dirty="0" smtClean="0"/>
              <a:t> information to guide photons </a:t>
            </a:r>
            <a:r>
              <a:rPr lang="fr-FR" dirty="0" err="1" smtClean="0"/>
              <a:t>shooting</a:t>
            </a:r>
            <a:endParaRPr lang="fr-FR" dirty="0" smtClean="0"/>
          </a:p>
          <a:p>
            <a:pPr lvl="1"/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kinds</a:t>
            </a:r>
            <a:r>
              <a:rPr lang="fr-FR" dirty="0" smtClean="0"/>
              <a:t> of light </a:t>
            </a:r>
            <a:r>
              <a:rPr lang="fr-FR" dirty="0" err="1" smtClean="0"/>
              <a:t>material</a:t>
            </a:r>
            <a:r>
              <a:rPr lang="fr-FR" dirty="0" smtClean="0"/>
              <a:t> interactions</a:t>
            </a:r>
          </a:p>
          <a:p>
            <a:pPr lvl="2"/>
            <a:r>
              <a:rPr lang="fr-FR" dirty="0" err="1" smtClean="0"/>
              <a:t>Specular</a:t>
            </a:r>
            <a:r>
              <a:rPr lang="fr-FR" dirty="0" smtClean="0"/>
              <a:t>, </a:t>
            </a:r>
            <a:r>
              <a:rPr lang="fr-FR" dirty="0" err="1" smtClean="0"/>
              <a:t>glossy</a:t>
            </a:r>
            <a:r>
              <a:rPr lang="fr-FR" dirty="0" smtClean="0"/>
              <a:t>, </a:t>
            </a:r>
            <a:r>
              <a:rPr lang="fr-FR" dirty="0" err="1" smtClean="0"/>
              <a:t>refractions</a:t>
            </a:r>
            <a:r>
              <a:rPr lang="fr-FR" dirty="0" smtClean="0"/>
              <a:t>, multiple </a:t>
            </a:r>
            <a:r>
              <a:rPr lang="fr-FR" dirty="0" err="1" smtClean="0"/>
              <a:t>scattering</a:t>
            </a:r>
            <a:r>
              <a:rPr lang="fr-FR" dirty="0" smtClean="0"/>
              <a:t>, etc.</a:t>
            </a:r>
          </a:p>
          <a:p>
            <a:r>
              <a:rPr lang="fr-FR" dirty="0" smtClean="0"/>
              <a:t>Futur </a:t>
            </a:r>
            <a:r>
              <a:rPr lang="fr-FR" dirty="0" err="1" smtClean="0"/>
              <a:t>works</a:t>
            </a:r>
            <a:endParaRPr lang="fr-FR" dirty="0" smtClean="0"/>
          </a:p>
          <a:p>
            <a:pPr lvl="1"/>
            <a:r>
              <a:rPr lang="fr-FR" b="0" dirty="0" err="1"/>
              <a:t>starting</a:t>
            </a:r>
            <a:r>
              <a:rPr lang="fr-FR" b="0" dirty="0"/>
              <a:t> </a:t>
            </a:r>
            <a:r>
              <a:rPr lang="fr-FR" b="0" dirty="0" err="1" smtClean="0"/>
              <a:t>bias</a:t>
            </a:r>
            <a:r>
              <a:rPr lang="fr-FR" b="0" dirty="0" smtClean="0"/>
              <a:t> : how to </a:t>
            </a:r>
            <a:r>
              <a:rPr lang="fr-FR" b="0" dirty="0" err="1" smtClean="0"/>
              <a:t>solve</a:t>
            </a:r>
            <a:r>
              <a:rPr lang="fr-FR" b="0" dirty="0" smtClean="0"/>
              <a:t> </a:t>
            </a:r>
            <a:r>
              <a:rPr lang="fr-FR" b="0" dirty="0" err="1" smtClean="0"/>
              <a:t>it</a:t>
            </a:r>
            <a:r>
              <a:rPr lang="fr-FR" b="0" dirty="0" smtClean="0"/>
              <a:t>?</a:t>
            </a:r>
            <a:endParaRPr lang="fr-FR" b="0" dirty="0"/>
          </a:p>
          <a:p>
            <a:pPr lvl="2"/>
            <a:r>
              <a:rPr lang="en-US" b="0" dirty="0"/>
              <a:t>highly depending on the initial parameters (initial </a:t>
            </a:r>
            <a:r>
              <a:rPr lang="en-US" b="0" dirty="0" smtClean="0"/>
              <a:t>radii, </a:t>
            </a:r>
            <a:r>
              <a:rPr lang="fr-FR" b="0" dirty="0" err="1" smtClean="0"/>
              <a:t>number</a:t>
            </a:r>
            <a:r>
              <a:rPr lang="fr-FR" b="0" dirty="0" smtClean="0"/>
              <a:t> </a:t>
            </a:r>
            <a:r>
              <a:rPr lang="fr-FR" b="0" dirty="0"/>
              <a:t>of </a:t>
            </a:r>
            <a:r>
              <a:rPr lang="fr-FR" b="0" dirty="0" smtClean="0"/>
              <a:t>photons, </a:t>
            </a:r>
            <a:r>
              <a:rPr lang="fr-FR" b="0" dirty="0"/>
              <a:t>etc</a:t>
            </a:r>
            <a:r>
              <a:rPr lang="fr-FR" b="0" dirty="0" smtClean="0"/>
              <a:t>.)</a:t>
            </a:r>
          </a:p>
          <a:p>
            <a:pPr lvl="1"/>
            <a:r>
              <a:rPr lang="fr-FR" dirty="0" smtClean="0"/>
              <a:t>GPU </a:t>
            </a:r>
            <a:r>
              <a:rPr lang="fr-FR" dirty="0" err="1" smtClean="0"/>
              <a:t>implementation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98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28600" y="404664"/>
            <a:ext cx="1044116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4725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THANKS</a:t>
            </a:r>
          </a:p>
          <a:p>
            <a:pPr marL="0" indent="0" algn="ctr">
              <a:buNone/>
            </a:pPr>
            <a:r>
              <a:rPr lang="fr-FR" sz="20000" dirty="0" smtClean="0"/>
              <a:t>?</a:t>
            </a:r>
            <a:endParaRPr lang="fr-FR" sz="20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21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936104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Rendering</a:t>
            </a:r>
            <a:r>
              <a:rPr lang="fr-FR" dirty="0" smtClean="0"/>
              <a:t> </a:t>
            </a:r>
            <a:r>
              <a:rPr lang="fr-FR" dirty="0" err="1"/>
              <a:t>participating</a:t>
            </a:r>
            <a:r>
              <a:rPr lang="fr-FR" dirty="0"/>
              <a:t> media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mul</a:t>
            </a:r>
            <a:r>
              <a:rPr lang="en-US" dirty="0" err="1"/>
              <a:t>tiple</a:t>
            </a:r>
            <a:r>
              <a:rPr lang="en-US" dirty="0"/>
              <a:t> scattering in reasonable time</a:t>
            </a:r>
          </a:p>
          <a:p>
            <a:pPr lvl="1">
              <a:buFont typeface="Symbol"/>
              <a:buChar char="Þ"/>
            </a:pPr>
            <a:r>
              <a:rPr lang="en-US" dirty="0"/>
              <a:t>solving the RTE (</a:t>
            </a:r>
            <a:r>
              <a:rPr lang="en-US" dirty="0" err="1"/>
              <a:t>Radiative</a:t>
            </a:r>
            <a:r>
              <a:rPr lang="en-US" dirty="0"/>
              <a:t> Transfer Equation)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39952" y="2128128"/>
                <a:ext cx="4531690" cy="101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𝑥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i="1">
                              <a:latin typeface="Cambria Math"/>
                            </a:rPr>
                          </m:ctrlPr>
                        </m:mPr>
                        <m:mr>
                          <m:e>
                            <m:nary>
                              <m:nary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fr-FR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𝑆</m:t>
                                </m:r>
                              </m:sup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𝑇𝑟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↔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𝑑𝑥</m:t>
                                </m:r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fr-FR" i="1">
                                <a:latin typeface="Cambria Math"/>
                              </a:rPr>
                              <m:t>+ </m:t>
                            </m:r>
                            <m:r>
                              <a:rPr lang="fr-FR" i="1">
                                <a:latin typeface="Cambria Math"/>
                              </a:rPr>
                              <m:t>𝑇𝑟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↔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28128"/>
                <a:ext cx="4531690" cy="1014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/>
          <p:cNvSpPr/>
          <p:nvPr/>
        </p:nvSpPr>
        <p:spPr>
          <a:xfrm>
            <a:off x="1475656" y="5141867"/>
            <a:ext cx="45719" cy="1542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1314522" y="483588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22" y="4835882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1957507" y="4930828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07" y="4930828"/>
                <a:ext cx="40934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e 61"/>
          <p:cNvGrpSpPr/>
          <p:nvPr/>
        </p:nvGrpSpPr>
        <p:grpSpPr>
          <a:xfrm>
            <a:off x="248755" y="2884295"/>
            <a:ext cx="6913503" cy="3353017"/>
            <a:chOff x="248755" y="2596263"/>
            <a:chExt cx="6913503" cy="3353017"/>
          </a:xfrm>
        </p:grpSpPr>
        <p:grpSp>
          <p:nvGrpSpPr>
            <p:cNvPr id="39" name="Groupe 38"/>
            <p:cNvGrpSpPr/>
            <p:nvPr/>
          </p:nvGrpSpPr>
          <p:grpSpPr>
            <a:xfrm>
              <a:off x="248755" y="3573016"/>
              <a:ext cx="6913503" cy="2376264"/>
              <a:chOff x="248755" y="2708920"/>
              <a:chExt cx="6913503" cy="2376264"/>
            </a:xfrm>
          </p:grpSpPr>
          <p:sp>
            <p:nvSpPr>
              <p:cNvPr id="8" name="Nuage 7"/>
              <p:cNvSpPr/>
              <p:nvPr/>
            </p:nvSpPr>
            <p:spPr>
              <a:xfrm>
                <a:off x="2627784" y="2780928"/>
                <a:ext cx="3391812" cy="2232248"/>
              </a:xfrm>
              <a:prstGeom prst="cloud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6874226" y="2708920"/>
                <a:ext cx="288032" cy="237626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3" name="Groupe 22"/>
              <p:cNvGrpSpPr/>
              <p:nvPr/>
            </p:nvGrpSpPr>
            <p:grpSpPr>
              <a:xfrm>
                <a:off x="248755" y="3706292"/>
                <a:ext cx="602432" cy="586950"/>
                <a:chOff x="340977" y="3624038"/>
                <a:chExt cx="602432" cy="586950"/>
              </a:xfrm>
            </p:grpSpPr>
            <p:sp>
              <p:nvSpPr>
                <p:cNvPr id="21" name="Arc 20"/>
                <p:cNvSpPr/>
                <p:nvPr/>
              </p:nvSpPr>
              <p:spPr>
                <a:xfrm>
                  <a:off x="703782" y="3721017"/>
                  <a:ext cx="188365" cy="442410"/>
                </a:xfrm>
                <a:prstGeom prst="arc">
                  <a:avLst>
                    <a:gd name="adj1" fmla="val 16200000"/>
                    <a:gd name="adj2" fmla="val 4777092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sp>
              <p:nvSpPr>
                <p:cNvPr id="20" name="Forme libre 19"/>
                <p:cNvSpPr/>
                <p:nvPr/>
              </p:nvSpPr>
              <p:spPr>
                <a:xfrm>
                  <a:off x="340977" y="3624038"/>
                  <a:ext cx="602432" cy="586950"/>
                </a:xfrm>
                <a:custGeom>
                  <a:avLst/>
                  <a:gdLst>
                    <a:gd name="connsiteX0" fmla="*/ 881878 w 881878"/>
                    <a:gd name="connsiteY0" fmla="*/ 0 h 903515"/>
                    <a:gd name="connsiteX1" fmla="*/ 587963 w 881878"/>
                    <a:gd name="connsiteY1" fmla="*/ 239486 h 903515"/>
                    <a:gd name="connsiteX2" fmla="*/ 135 w 881878"/>
                    <a:gd name="connsiteY2" fmla="*/ 511629 h 903515"/>
                    <a:gd name="connsiteX3" fmla="*/ 642392 w 881878"/>
                    <a:gd name="connsiteY3" fmla="*/ 740229 h 903515"/>
                    <a:gd name="connsiteX4" fmla="*/ 870992 w 881878"/>
                    <a:gd name="connsiteY4" fmla="*/ 903515 h 903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878" h="903515">
                      <a:moveTo>
                        <a:pt x="881878" y="0"/>
                      </a:moveTo>
                      <a:cubicBezTo>
                        <a:pt x="808399" y="77107"/>
                        <a:pt x="734920" y="154215"/>
                        <a:pt x="587963" y="239486"/>
                      </a:cubicBezTo>
                      <a:cubicBezTo>
                        <a:pt x="441006" y="324757"/>
                        <a:pt x="-8937" y="428172"/>
                        <a:pt x="135" y="511629"/>
                      </a:cubicBezTo>
                      <a:cubicBezTo>
                        <a:pt x="9206" y="595086"/>
                        <a:pt x="497249" y="674915"/>
                        <a:pt x="642392" y="740229"/>
                      </a:cubicBezTo>
                      <a:cubicBezTo>
                        <a:pt x="787535" y="805543"/>
                        <a:pt x="829263" y="854529"/>
                        <a:pt x="870992" y="903515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sp>
              <p:nvSpPr>
                <p:cNvPr id="22" name="Ellipse 21"/>
                <p:cNvSpPr/>
                <p:nvPr/>
              </p:nvSpPr>
              <p:spPr>
                <a:xfrm>
                  <a:off x="797963" y="3849754"/>
                  <a:ext cx="94183" cy="14401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1115616" y="3212976"/>
                <a:ext cx="914400" cy="1656184"/>
                <a:chOff x="1115616" y="3212976"/>
                <a:chExt cx="914400" cy="1656184"/>
              </a:xfrm>
            </p:grpSpPr>
            <p:cxnSp>
              <p:nvCxnSpPr>
                <p:cNvPr id="25" name="Connecteur droit 24"/>
                <p:cNvCxnSpPr/>
                <p:nvPr/>
              </p:nvCxnSpPr>
              <p:spPr>
                <a:xfrm flipV="1">
                  <a:off x="1115616" y="3212976"/>
                  <a:ext cx="914400" cy="288032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>
                  <a:off x="2030016" y="3212976"/>
                  <a:ext cx="0" cy="165618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 flipH="1" flipV="1">
                  <a:off x="1115616" y="4437112"/>
                  <a:ext cx="914400" cy="432048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 flipV="1">
                  <a:off x="1115616" y="3501008"/>
                  <a:ext cx="0" cy="936104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ZoneTexte 58"/>
            <p:cNvSpPr txBox="1"/>
            <p:nvPr/>
          </p:nvSpPr>
          <p:spPr>
            <a:xfrm>
              <a:off x="853724" y="3707740"/>
              <a:ext cx="133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Image plane</a:t>
              </a:r>
              <a:endParaRPr lang="fr-FR" i="1" dirty="0"/>
            </a:p>
          </p:txBody>
        </p:sp>
        <p:sp>
          <p:nvSpPr>
            <p:cNvPr id="60" name="Soleil 59"/>
            <p:cNvSpPr/>
            <p:nvPr/>
          </p:nvSpPr>
          <p:spPr>
            <a:xfrm>
              <a:off x="3203848" y="2596263"/>
              <a:ext cx="648072" cy="636298"/>
            </a:xfrm>
            <a:prstGeom prst="sun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892783" y="2729746"/>
              <a:ext cx="13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Light source</a:t>
              </a:r>
              <a:endParaRPr lang="fr-FR" i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grpSp>
        <p:nvGrpSpPr>
          <p:cNvPr id="55" name="Groupe 54"/>
          <p:cNvGrpSpPr/>
          <p:nvPr/>
        </p:nvGrpSpPr>
        <p:grpSpPr>
          <a:xfrm>
            <a:off x="851187" y="5023378"/>
            <a:ext cx="6023039" cy="225234"/>
            <a:chOff x="851187" y="3778563"/>
            <a:chExt cx="6023039" cy="225234"/>
          </a:xfrm>
        </p:grpSpPr>
        <p:cxnSp>
          <p:nvCxnSpPr>
            <p:cNvPr id="43" name="Connecteur droit 42"/>
            <p:cNvCxnSpPr/>
            <p:nvPr/>
          </p:nvCxnSpPr>
          <p:spPr>
            <a:xfrm flipV="1">
              <a:off x="851187" y="3983337"/>
              <a:ext cx="625243" cy="204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V="1">
              <a:off x="1475656" y="3969063"/>
              <a:ext cx="554360" cy="2047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2030016" y="3778563"/>
              <a:ext cx="4844210" cy="1956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Ellipse 62"/>
          <p:cNvSpPr/>
          <p:nvPr/>
        </p:nvSpPr>
        <p:spPr>
          <a:xfrm>
            <a:off x="6769932" y="4909602"/>
            <a:ext cx="248310" cy="23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664836" y="2713556"/>
            <a:ext cx="2520280" cy="54470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/>
              <p:cNvSpPr txBox="1"/>
              <p:nvPr/>
            </p:nvSpPr>
            <p:spPr>
              <a:xfrm>
                <a:off x="6488553" y="5143940"/>
                <a:ext cx="465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553" y="5143940"/>
                <a:ext cx="46512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lèche droite 65"/>
          <p:cNvSpPr/>
          <p:nvPr/>
        </p:nvSpPr>
        <p:spPr>
          <a:xfrm rot="10558624">
            <a:off x="6222299" y="4905165"/>
            <a:ext cx="537614" cy="3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5935442" y="4517349"/>
                <a:ext cx="1058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𝑳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,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𝝎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442" y="4517349"/>
                <a:ext cx="105823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ccolade ouvrante 67"/>
          <p:cNvSpPr/>
          <p:nvPr/>
        </p:nvSpPr>
        <p:spPr>
          <a:xfrm rot="16029833">
            <a:off x="4221049" y="3714725"/>
            <a:ext cx="282362" cy="331473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3677395" y="5595105"/>
                <a:ext cx="1399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𝑻𝒓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395" y="5595105"/>
                <a:ext cx="139967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ZoneTexte 69"/>
          <p:cNvSpPr txBox="1"/>
          <p:nvPr/>
        </p:nvSpPr>
        <p:spPr>
          <a:xfrm>
            <a:off x="7308304" y="4674154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i="1" dirty="0" smtClean="0">
                <a:solidFill>
                  <a:srgbClr val="C00000"/>
                </a:solidFill>
              </a:rPr>
              <a:t>Hit point</a:t>
            </a:r>
            <a:endParaRPr lang="fr-FR" sz="3000" i="1" dirty="0">
              <a:solidFill>
                <a:srgbClr val="C0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2748196" y="5064014"/>
            <a:ext cx="248310" cy="23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180599" y="5041556"/>
            <a:ext cx="248310" cy="23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3851920" y="5026595"/>
            <a:ext cx="248310" cy="23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004048" y="4960666"/>
            <a:ext cx="248310" cy="23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452121" y="4979716"/>
            <a:ext cx="248310" cy="23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5580112" y="4952683"/>
            <a:ext cx="248310" cy="23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ccolade ouvrante 47"/>
          <p:cNvSpPr/>
          <p:nvPr/>
        </p:nvSpPr>
        <p:spPr>
          <a:xfrm rot="16029833">
            <a:off x="4221049" y="3717942"/>
            <a:ext cx="282362" cy="331473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3923928" y="5448441"/>
                <a:ext cx="1047403" cy="716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fr-F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448441"/>
                <a:ext cx="1047403" cy="7168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5287940" y="2128128"/>
            <a:ext cx="412187" cy="7121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4452121" y="4961222"/>
            <a:ext cx="248310" cy="23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Accolade ouvrante 53"/>
          <p:cNvSpPr/>
          <p:nvPr/>
        </p:nvSpPr>
        <p:spPr>
          <a:xfrm rot="16029833">
            <a:off x="3500143" y="4456952"/>
            <a:ext cx="282362" cy="187115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494033" y="2198559"/>
            <a:ext cx="3163537" cy="5040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/>
              <p:cNvSpPr txBox="1"/>
              <p:nvPr/>
            </p:nvSpPr>
            <p:spPr>
              <a:xfrm>
                <a:off x="2959214" y="5507940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𝑻𝒓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′)</m:t>
                      </m:r>
                    </m:oMath>
                  </m:oMathPara>
                </a14:m>
                <a:endParaRPr lang="fr-FR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ZoneText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14" y="5507940"/>
                <a:ext cx="136447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4453699" y="4548079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699" y="4548079"/>
                <a:ext cx="42992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7321020" y="2189189"/>
            <a:ext cx="864096" cy="5040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/>
              <p:cNvSpPr txBox="1"/>
              <p:nvPr/>
            </p:nvSpPr>
            <p:spPr>
              <a:xfrm>
                <a:off x="7452321" y="4611102"/>
                <a:ext cx="1691680" cy="66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𝑠𝑖𝑛𝑔𝑙𝑒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 …</m:t>
                      </m:r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4" name="ZoneText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1" y="4611102"/>
                <a:ext cx="1691680" cy="662554"/>
              </a:xfrm>
              <a:prstGeom prst="rect">
                <a:avLst/>
              </a:prstGeom>
              <a:blipFill rotWithShape="1">
                <a:blip r:embed="rId12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èche droite 74"/>
          <p:cNvSpPr/>
          <p:nvPr/>
        </p:nvSpPr>
        <p:spPr>
          <a:xfrm rot="3755805">
            <a:off x="3265207" y="4164540"/>
            <a:ext cx="1632468" cy="2684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lèche droite 75"/>
          <p:cNvSpPr/>
          <p:nvPr/>
        </p:nvSpPr>
        <p:spPr>
          <a:xfrm rot="4899004">
            <a:off x="3045692" y="4014620"/>
            <a:ext cx="1074502" cy="26844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lèche droite 76"/>
          <p:cNvSpPr/>
          <p:nvPr/>
        </p:nvSpPr>
        <p:spPr>
          <a:xfrm rot="7480443">
            <a:off x="2946418" y="4904540"/>
            <a:ext cx="796224" cy="26844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lèche droite 77"/>
          <p:cNvSpPr/>
          <p:nvPr/>
        </p:nvSpPr>
        <p:spPr>
          <a:xfrm rot="20273699">
            <a:off x="3705286" y="5269076"/>
            <a:ext cx="724532" cy="26844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2782097" y="5497647"/>
            <a:ext cx="248310" cy="2356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3123813" y="5497646"/>
            <a:ext cx="248310" cy="2356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3432708" y="5497647"/>
            <a:ext cx="248310" cy="2356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lèche droite 81"/>
          <p:cNvSpPr/>
          <p:nvPr/>
        </p:nvSpPr>
        <p:spPr>
          <a:xfrm rot="860338">
            <a:off x="3777747" y="3689685"/>
            <a:ext cx="3162295" cy="26844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lèche droite 82"/>
          <p:cNvSpPr/>
          <p:nvPr/>
        </p:nvSpPr>
        <p:spPr>
          <a:xfrm rot="9754895">
            <a:off x="4729920" y="4606699"/>
            <a:ext cx="2129773" cy="26844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/>
              <p:cNvSpPr txBox="1"/>
              <p:nvPr/>
            </p:nvSpPr>
            <p:spPr>
              <a:xfrm>
                <a:off x="7308304" y="4628271"/>
                <a:ext cx="1668876" cy="96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𝑠𝑖𝑛𝑔𝑙𝑒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𝑚𝑢𝑙𝑡𝑖𝑝𝑙𝑒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628271"/>
                <a:ext cx="1668876" cy="960969"/>
              </a:xfrm>
              <a:prstGeom prst="rect">
                <a:avLst/>
              </a:prstGeom>
              <a:blipFill rotWithShape="1">
                <a:blip r:embed="rId13"/>
                <a:stretch>
                  <a:fillRect b="-18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8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7" grpId="0"/>
      <p:bldP spid="58" grpId="0"/>
      <p:bldP spid="63" grpId="0" animBg="1"/>
      <p:bldP spid="63" grpId="1" animBg="1"/>
      <p:bldP spid="64" grpId="0" animBg="1"/>
      <p:bldP spid="64" grpId="1" animBg="1"/>
      <p:bldP spid="65" grpId="0"/>
      <p:bldP spid="65" grpId="1"/>
      <p:bldP spid="65" grpId="2"/>
      <p:bldP spid="66" grpId="0" animBg="1"/>
      <p:bldP spid="66" grpId="1" animBg="1"/>
      <p:bldP spid="67" grpId="0"/>
      <p:bldP spid="67" grpId="1"/>
      <p:bldP spid="68" grpId="0" animBg="1"/>
      <p:bldP spid="68" grpId="1" animBg="1"/>
      <p:bldP spid="69" grpId="0"/>
      <p:bldP spid="69" grpId="1"/>
      <p:bldP spid="70" grpId="0"/>
      <p:bldP spid="70" grpId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1" grpId="0" animBg="1"/>
      <p:bldP spid="51" grpId="1" animBg="1"/>
      <p:bldP spid="53" grpId="0" animBg="1"/>
      <p:bldP spid="54" grpId="0" animBg="1"/>
      <p:bldP spid="54" grpId="1" animBg="1"/>
      <p:bldP spid="56" grpId="0" animBg="1"/>
      <p:bldP spid="56" grpId="1" animBg="1"/>
      <p:bldP spid="71" grpId="0"/>
      <p:bldP spid="71" grpId="1"/>
      <p:bldP spid="72" grpId="0"/>
      <p:bldP spid="73" grpId="0" animBg="1"/>
      <p:bldP spid="74" grpId="0"/>
      <p:bldP spid="74" grpId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solve</a:t>
            </a:r>
            <a:r>
              <a:rPr lang="fr-FR" dirty="0" smtClean="0"/>
              <a:t> the RTE?</a:t>
            </a:r>
          </a:p>
          <a:p>
            <a:pPr lvl="1"/>
            <a:r>
              <a:rPr lang="fr-FR" dirty="0" smtClean="0"/>
              <a:t>Monte Carlo-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tracing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endParaRPr lang="fr-FR" dirty="0" smtClean="0"/>
          </a:p>
          <a:p>
            <a:pPr lvl="2"/>
            <a:r>
              <a:rPr lang="fr-FR" dirty="0" err="1" smtClean="0"/>
              <a:t>Accurate</a:t>
            </a:r>
            <a:r>
              <a:rPr lang="fr-FR" dirty="0" smtClean="0"/>
              <a:t> and </a:t>
            </a:r>
            <a:r>
              <a:rPr lang="fr-FR" dirty="0" err="1" smtClean="0"/>
              <a:t>unbiased</a:t>
            </a:r>
            <a:r>
              <a:rPr lang="fr-FR" dirty="0" smtClean="0"/>
              <a:t> but…</a:t>
            </a:r>
          </a:p>
          <a:p>
            <a:pPr lvl="2"/>
            <a:r>
              <a:rPr lang="fr-FR" dirty="0" smtClean="0"/>
              <a:t>… Noisy </a:t>
            </a:r>
            <a:r>
              <a:rPr lang="fr-FR" dirty="0" err="1" smtClean="0"/>
              <a:t>results</a:t>
            </a:r>
            <a:r>
              <a:rPr lang="fr-FR" dirty="0" smtClean="0"/>
              <a:t> or …</a:t>
            </a:r>
          </a:p>
          <a:p>
            <a:pPr lvl="2"/>
            <a:r>
              <a:rPr lang="fr-FR" dirty="0" smtClean="0"/>
              <a:t>… Time </a:t>
            </a:r>
            <a:r>
              <a:rPr lang="fr-FR" dirty="0" err="1" smtClean="0"/>
              <a:t>consuming</a:t>
            </a:r>
            <a:endParaRPr lang="fr-FR" dirty="0" smtClean="0"/>
          </a:p>
          <a:p>
            <a:pPr lvl="1"/>
            <a:r>
              <a:rPr lang="fr-FR" dirty="0" smtClean="0"/>
              <a:t>Photon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endParaRPr lang="fr-FR" dirty="0" smtClean="0"/>
          </a:p>
          <a:p>
            <a:pPr lvl="2"/>
            <a:r>
              <a:rPr lang="fr-FR" dirty="0" err="1" smtClean="0"/>
              <a:t>Bias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but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MC-PT </a:t>
            </a:r>
            <a:r>
              <a:rPr lang="fr-FR" dirty="0" err="1" smtClean="0"/>
              <a:t>methods</a:t>
            </a:r>
            <a:endParaRPr lang="fr-FR" dirty="0" smtClean="0"/>
          </a:p>
          <a:p>
            <a:pPr lvl="2"/>
            <a:r>
              <a:rPr lang="fr-FR" dirty="0" smtClean="0"/>
              <a:t>In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scenes</a:t>
            </a:r>
            <a:r>
              <a:rPr lang="fr-FR" dirty="0" smtClean="0"/>
              <a:t>, </a:t>
            </a:r>
            <a:r>
              <a:rPr lang="fr-FR" dirty="0" err="1" smtClean="0"/>
              <a:t>huge</a:t>
            </a:r>
            <a:r>
              <a:rPr lang="fr-FR" dirty="0" smtClean="0"/>
              <a:t> memory </a:t>
            </a:r>
            <a:r>
              <a:rPr lang="fr-FR" dirty="0" err="1" smtClean="0"/>
              <a:t>consumption</a:t>
            </a:r>
            <a:endParaRPr lang="fr-FR" dirty="0" smtClean="0"/>
          </a:p>
          <a:p>
            <a:pPr lvl="1"/>
            <a:r>
              <a:rPr lang="fr-FR" dirty="0" smtClean="0"/>
              <a:t>Progressive </a:t>
            </a:r>
            <a:r>
              <a:rPr lang="fr-FR" dirty="0" err="1" smtClean="0"/>
              <a:t>approaches</a:t>
            </a:r>
            <a:endParaRPr lang="fr-FR" dirty="0" smtClean="0"/>
          </a:p>
          <a:p>
            <a:pPr lvl="2"/>
            <a:r>
              <a:rPr lang="fr-FR" dirty="0" err="1" smtClean="0"/>
              <a:t>Remove</a:t>
            </a:r>
            <a:r>
              <a:rPr lang="fr-FR" dirty="0" smtClean="0"/>
              <a:t> the memory issue but…</a:t>
            </a:r>
          </a:p>
          <a:p>
            <a:pPr lvl="2"/>
            <a:r>
              <a:rPr lang="fr-FR" dirty="0" smtClean="0"/>
              <a:t>… How to </a:t>
            </a:r>
            <a:r>
              <a:rPr lang="fr-FR" dirty="0" err="1" smtClean="0"/>
              <a:t>handle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light </a:t>
            </a:r>
            <a:r>
              <a:rPr lang="fr-FR" dirty="0" err="1" smtClean="0"/>
              <a:t>paths</a:t>
            </a:r>
            <a:r>
              <a:rPr lang="fr-FR" dirty="0" smtClean="0"/>
              <a:t>? </a:t>
            </a:r>
          </a:p>
          <a:p>
            <a:pPr lvl="2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14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Contributions</a:t>
            </a:r>
          </a:p>
          <a:p>
            <a:pPr lvl="1"/>
            <a:r>
              <a:rPr lang="fr-FR" dirty="0" smtClean="0"/>
              <a:t>Progressive volume photon </a:t>
            </a:r>
            <a:r>
              <a:rPr lang="fr-FR" dirty="0" err="1" smtClean="0"/>
              <a:t>tracing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 smtClean="0"/>
          </a:p>
          <a:p>
            <a:pPr lvl="1"/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light-</a:t>
            </a:r>
            <a:r>
              <a:rPr lang="fr-FR" dirty="0" err="1" smtClean="0"/>
              <a:t>material</a:t>
            </a:r>
            <a:r>
              <a:rPr lang="fr-FR" dirty="0" smtClean="0"/>
              <a:t> interactions</a:t>
            </a:r>
          </a:p>
          <a:p>
            <a:pPr lvl="1"/>
            <a:r>
              <a:rPr lang="fr-FR" dirty="0" smtClean="0"/>
              <a:t>Store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beams</a:t>
            </a:r>
            <a:r>
              <a:rPr lang="fr-FR" dirty="0" smtClean="0"/>
              <a:t> and visible points in 2 </a:t>
            </a:r>
            <a:r>
              <a:rPr lang="fr-FR" dirty="0" err="1" smtClean="0"/>
              <a:t>Kd-Trees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No photon </a:t>
            </a:r>
            <a:r>
              <a:rPr lang="fr-FR" dirty="0" err="1" smtClean="0"/>
              <a:t>storage</a:t>
            </a:r>
            <a:r>
              <a:rPr lang="fr-FR" dirty="0" smtClean="0"/>
              <a:t> (</a:t>
            </a:r>
            <a:r>
              <a:rPr lang="fr-FR" dirty="0" err="1" smtClean="0"/>
              <a:t>discarded</a:t>
            </a:r>
            <a:r>
              <a:rPr lang="fr-FR" dirty="0" smtClean="0"/>
              <a:t> </a:t>
            </a:r>
            <a:r>
              <a:rPr lang="en-US" dirty="0" smtClean="0"/>
              <a:t>once they have contributed to the image) : no memory limitations</a:t>
            </a:r>
          </a:p>
          <a:p>
            <a:pPr lvl="3"/>
            <a:r>
              <a:rPr lang="en-US" dirty="0" smtClean="0"/>
              <a:t>The number of emitted photons is not limited</a:t>
            </a:r>
            <a:endParaRPr lang="fr-FR" dirty="0" smtClean="0"/>
          </a:p>
          <a:p>
            <a:pPr lvl="1"/>
            <a:r>
              <a:rPr lang="fr-FR" dirty="0" err="1" smtClean="0"/>
              <a:t>Visibility-driven</a:t>
            </a:r>
            <a:r>
              <a:rPr lang="fr-FR" dirty="0" smtClean="0"/>
              <a:t> photon </a:t>
            </a:r>
            <a:r>
              <a:rPr lang="fr-FR" dirty="0" err="1" smtClean="0"/>
              <a:t>shooting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lvl="2"/>
            <a:r>
              <a:rPr lang="fr-FR" dirty="0" smtClean="0"/>
              <a:t>Use the </a:t>
            </a:r>
            <a:r>
              <a:rPr lang="fr-FR" dirty="0" err="1" smtClean="0"/>
              <a:t>visibility</a:t>
            </a:r>
            <a:r>
              <a:rPr lang="fr-FR" dirty="0" smtClean="0"/>
              <a:t> information to guide photon </a:t>
            </a:r>
            <a:r>
              <a:rPr lang="fr-FR" dirty="0" err="1" smtClean="0"/>
              <a:t>shooting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(</a:t>
            </a:r>
            <a:r>
              <a:rPr lang="fr-FR" dirty="0" err="1" smtClean="0"/>
              <a:t>Metropolis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)</a:t>
            </a:r>
          </a:p>
          <a:p>
            <a:pPr lvl="2"/>
            <a:r>
              <a:rPr lang="fr-FR" dirty="0" err="1" smtClean="0"/>
              <a:t>Better</a:t>
            </a:r>
            <a:r>
              <a:rPr lang="fr-FR" dirty="0" smtClean="0"/>
              <a:t> handling of </a:t>
            </a:r>
            <a:r>
              <a:rPr lang="fr-FR" dirty="0" err="1" smtClean="0"/>
              <a:t>complex</a:t>
            </a:r>
            <a:r>
              <a:rPr lang="fr-FR" dirty="0" smtClean="0"/>
              <a:t> light </a:t>
            </a:r>
            <a:r>
              <a:rPr lang="fr-FR" dirty="0" err="1" smtClean="0"/>
              <a:t>paths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2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/>
          </a:bodyPr>
          <a:lstStyle/>
          <a:p>
            <a:r>
              <a:rPr lang="fr-FR" dirty="0" smtClean="0"/>
              <a:t>Progressive Photon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sp>
        <p:nvSpPr>
          <p:cNvPr id="6" name="Rounded Rectangle 17"/>
          <p:cNvSpPr/>
          <p:nvPr/>
        </p:nvSpPr>
        <p:spPr>
          <a:xfrm>
            <a:off x="4598184" y="3856923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Compute current image</a:t>
            </a:r>
            <a:endParaRPr lang="fr-FR" dirty="0"/>
          </a:p>
        </p:txBody>
      </p:sp>
      <p:sp>
        <p:nvSpPr>
          <p:cNvPr id="7" name="Right Arrow 18"/>
          <p:cNvSpPr/>
          <p:nvPr/>
        </p:nvSpPr>
        <p:spPr>
          <a:xfrm>
            <a:off x="6131704" y="4314121"/>
            <a:ext cx="257175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21"/>
          <p:cNvSpPr/>
          <p:nvPr/>
        </p:nvSpPr>
        <p:spPr>
          <a:xfrm>
            <a:off x="2779711" y="3856923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Store in photon map</a:t>
            </a:r>
            <a:endParaRPr lang="fr-FR" dirty="0"/>
          </a:p>
        </p:txBody>
      </p:sp>
      <p:sp>
        <p:nvSpPr>
          <p:cNvPr id="9" name="Right Arrow 22"/>
          <p:cNvSpPr/>
          <p:nvPr/>
        </p:nvSpPr>
        <p:spPr>
          <a:xfrm>
            <a:off x="4313231" y="4314121"/>
            <a:ext cx="257175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ounded Rectangle 23"/>
          <p:cNvSpPr/>
          <p:nvPr/>
        </p:nvSpPr>
        <p:spPr>
          <a:xfrm>
            <a:off x="945352" y="3856923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Shoot photon</a:t>
            </a:r>
            <a:endParaRPr lang="fr-FR" dirty="0"/>
          </a:p>
        </p:txBody>
      </p:sp>
      <p:sp>
        <p:nvSpPr>
          <p:cNvPr id="11" name="Right Arrow 24"/>
          <p:cNvSpPr/>
          <p:nvPr/>
        </p:nvSpPr>
        <p:spPr>
          <a:xfrm>
            <a:off x="2478872" y="4314121"/>
            <a:ext cx="257175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25"/>
          <p:cNvSpPr/>
          <p:nvPr/>
        </p:nvSpPr>
        <p:spPr>
          <a:xfrm>
            <a:off x="6412691" y="3856923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Update final image</a:t>
            </a:r>
            <a:endParaRPr lang="fr-FR" dirty="0"/>
          </a:p>
        </p:txBody>
      </p:sp>
      <p:sp>
        <p:nvSpPr>
          <p:cNvPr id="13" name="U-Turn Arrow 10"/>
          <p:cNvSpPr/>
          <p:nvPr/>
        </p:nvSpPr>
        <p:spPr>
          <a:xfrm flipH="1">
            <a:off x="1597412" y="3284052"/>
            <a:ext cx="2020093" cy="4966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U-Turn Arrow 27"/>
          <p:cNvSpPr/>
          <p:nvPr/>
        </p:nvSpPr>
        <p:spPr>
          <a:xfrm rot="10800000">
            <a:off x="1453353" y="4880430"/>
            <a:ext cx="5867400" cy="762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1842881" y="2713922"/>
            <a:ext cx="152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Number of photons</a:t>
            </a:r>
            <a:endParaRPr lang="fr-FR" dirty="0"/>
          </a:p>
        </p:txBody>
      </p:sp>
      <p:sp>
        <p:nvSpPr>
          <p:cNvPr id="16" name="TextBox 29"/>
          <p:cNvSpPr txBox="1"/>
          <p:nvPr/>
        </p:nvSpPr>
        <p:spPr>
          <a:xfrm>
            <a:off x="3313105" y="5651956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Number of iterations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215032" y="2699688"/>
                <a:ext cx="274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32" y="2699688"/>
                <a:ext cx="274427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Nuage 26"/>
          <p:cNvSpPr/>
          <p:nvPr/>
        </p:nvSpPr>
        <p:spPr>
          <a:xfrm>
            <a:off x="6199359" y="1758966"/>
            <a:ext cx="2273899" cy="179033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8902900" y="1705389"/>
            <a:ext cx="193099" cy="19058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oleil 24"/>
          <p:cNvSpPr/>
          <p:nvPr/>
        </p:nvSpPr>
        <p:spPr>
          <a:xfrm>
            <a:off x="7919230" y="1096225"/>
            <a:ext cx="434473" cy="510331"/>
          </a:xfrm>
          <a:prstGeom prst="su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8819665" y="2465166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8709646" y="2015987"/>
            <a:ext cx="123845" cy="29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46" name="Flèche droite 45"/>
          <p:cNvSpPr/>
          <p:nvPr/>
        </p:nvSpPr>
        <p:spPr>
          <a:xfrm rot="7293528" flipV="1">
            <a:off x="7340273" y="1891126"/>
            <a:ext cx="861784" cy="1455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droite 47"/>
          <p:cNvSpPr/>
          <p:nvPr/>
        </p:nvSpPr>
        <p:spPr>
          <a:xfrm rot="20273699">
            <a:off x="7596210" y="2266474"/>
            <a:ext cx="485732" cy="12162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 rot="3340625">
            <a:off x="7990041" y="1967670"/>
            <a:ext cx="1043990" cy="1185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droite 52"/>
          <p:cNvSpPr/>
          <p:nvPr/>
        </p:nvSpPr>
        <p:spPr>
          <a:xfrm rot="9754895">
            <a:off x="7346978" y="2660486"/>
            <a:ext cx="1469341" cy="1930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134516" y="2855150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400402" y="2370683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8086974" y="2123237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6732240" y="2253053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7386333" y="3189569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8819665" y="3095086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483384" y="1340768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 Photon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35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42" grpId="0" animBg="1"/>
      <p:bldP spid="46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17" name="Right Arrow 7"/>
          <p:cNvSpPr/>
          <p:nvPr/>
        </p:nvSpPr>
        <p:spPr>
          <a:xfrm>
            <a:off x="4077072" y="3926185"/>
            <a:ext cx="1143000" cy="579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/>
          </a:bodyPr>
          <a:lstStyle/>
          <a:p>
            <a:r>
              <a:rPr lang="fr-FR" dirty="0" smtClean="0"/>
              <a:t>Progressive Photon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probabilistic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[APA] (</a:t>
            </a:r>
            <a:r>
              <a:rPr lang="fr-FR" dirty="0" err="1" smtClean="0"/>
              <a:t>Knauss</a:t>
            </a:r>
            <a:r>
              <a:rPr lang="fr-FR" dirty="0" smtClean="0"/>
              <a:t> et al. – 2011)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4" y="3136437"/>
            <a:ext cx="3249074" cy="182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03132"/>
            <a:ext cx="3600400" cy="202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4" y="3288837"/>
            <a:ext cx="3249074" cy="182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4" y="3441237"/>
            <a:ext cx="3249074" cy="182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4" y="3593637"/>
            <a:ext cx="3249074" cy="182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6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uage 27"/>
          <p:cNvSpPr/>
          <p:nvPr/>
        </p:nvSpPr>
        <p:spPr>
          <a:xfrm>
            <a:off x="5267344" y="3259196"/>
            <a:ext cx="2273899" cy="179033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Nuage 26"/>
          <p:cNvSpPr/>
          <p:nvPr/>
        </p:nvSpPr>
        <p:spPr>
          <a:xfrm>
            <a:off x="1619672" y="3246084"/>
            <a:ext cx="2273899" cy="179033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708839"/>
          </a:xfrm>
        </p:spPr>
        <p:txBody>
          <a:bodyPr>
            <a:normAutofit/>
          </a:bodyPr>
          <a:lstStyle/>
          <a:p>
            <a:r>
              <a:rPr lang="fr-FR" dirty="0" smtClean="0"/>
              <a:t>Progressive Photon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Beam</a:t>
            </a:r>
            <a:r>
              <a:rPr lang="fr-FR" dirty="0" smtClean="0"/>
              <a:t> photons [PPB] </a:t>
            </a:r>
            <a:r>
              <a:rPr lang="fr-FR" u="sng" dirty="0"/>
              <a:t>(</a:t>
            </a:r>
            <a:r>
              <a:rPr lang="fr-FR" u="sng" dirty="0" err="1"/>
              <a:t>Jarosz</a:t>
            </a:r>
            <a:r>
              <a:rPr lang="fr-FR" u="sng" dirty="0"/>
              <a:t> et al</a:t>
            </a:r>
            <a:r>
              <a:rPr lang="fr-FR" u="sng" dirty="0" smtClean="0"/>
              <a:t>. - 2011)</a:t>
            </a:r>
          </a:p>
          <a:p>
            <a:pPr lvl="1"/>
            <a:endParaRPr lang="fr-FR" u="sng" dirty="0"/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6" name="Freeform 28"/>
          <p:cNvSpPr/>
          <p:nvPr/>
        </p:nvSpPr>
        <p:spPr>
          <a:xfrm>
            <a:off x="2486398" y="2816950"/>
            <a:ext cx="442685" cy="397365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+- 0 0 10800"/>
              <a:gd name="f10" fmla="+- 10800 0 10800"/>
              <a:gd name="f11" fmla="val 2700"/>
              <a:gd name="f12" fmla="val 10125"/>
              <a:gd name="f13" fmla="val 10800"/>
              <a:gd name="f14" fmla="+- 0 0 360"/>
              <a:gd name="f15" fmla="val -2147483647"/>
              <a:gd name="f16" fmla="val 2147483647"/>
              <a:gd name="f17" fmla="+- 0 0 0"/>
              <a:gd name="f18" fmla="*/ f4 1 21600"/>
              <a:gd name="f19" fmla="*/ f5 1 21600"/>
              <a:gd name="f20" fmla="*/ f8 1 180"/>
              <a:gd name="f21" fmla="*/ 0 f8 1"/>
              <a:gd name="f22" fmla="*/ f6 f1 1"/>
              <a:gd name="f23" fmla="*/ f14 f1 1"/>
              <a:gd name="f24" fmla="+- f7 0 f6"/>
              <a:gd name="f25" fmla="pin 2700 f0 10125"/>
              <a:gd name="f26" fmla="*/ f17 f1 1"/>
              <a:gd name="f27" fmla="val f25"/>
              <a:gd name="f28" fmla="*/ 45 f20 1"/>
              <a:gd name="f29" fmla="*/ 90 f20 1"/>
              <a:gd name="f30" fmla="*/ 135 f20 1"/>
              <a:gd name="f31" fmla="*/ 180 f20 1"/>
              <a:gd name="f32" fmla="*/ 225 f20 1"/>
              <a:gd name="f33" fmla="*/ 270 f20 1"/>
              <a:gd name="f34" fmla="*/ 315 f20 1"/>
              <a:gd name="f35" fmla="*/ f21 1 f3"/>
              <a:gd name="f36" fmla="*/ f22 1 f3"/>
              <a:gd name="f37" fmla="*/ f23 1 f3"/>
              <a:gd name="f38" fmla="*/ f24 1 21600"/>
              <a:gd name="f39" fmla="*/ f25 f18 1"/>
              <a:gd name="f40" fmla="*/ f26 1 f3"/>
              <a:gd name="f41" fmla="+- f27 0 2700"/>
              <a:gd name="f42" fmla="+- 10125 0 f27"/>
              <a:gd name="f43" fmla="+- f27 0 10800"/>
              <a:gd name="f44" fmla="+- 10800 0 f27"/>
              <a:gd name="f45" fmla="+- 0 0 f28"/>
              <a:gd name="f46" fmla="+- 0 0 f29"/>
              <a:gd name="f47" fmla="+- 0 0 f30"/>
              <a:gd name="f48" fmla="+- 0 0 f31"/>
              <a:gd name="f49" fmla="+- 0 0 f32"/>
              <a:gd name="f50" fmla="+- 0 0 f33"/>
              <a:gd name="f51" fmla="+- 0 0 f34"/>
              <a:gd name="f52" fmla="+- 0 0 f35"/>
              <a:gd name="f53" fmla="+- f36 0 f2"/>
              <a:gd name="f54" fmla="+- f37 0 f2"/>
              <a:gd name="f55" fmla="*/ 10800 f38 1"/>
              <a:gd name="f56" fmla="*/ 0 f38 1"/>
              <a:gd name="f57" fmla="*/ 21600 f38 1"/>
              <a:gd name="f58" fmla="+- f40 0 f2"/>
              <a:gd name="f59" fmla="*/ f41 5080 1"/>
              <a:gd name="f60" fmla="*/ f42 2120 1"/>
              <a:gd name="f61" fmla="*/ f44 f44 1"/>
              <a:gd name="f62" fmla="*/ f45 f1 1"/>
              <a:gd name="f63" fmla="*/ f46 f1 1"/>
              <a:gd name="f64" fmla="*/ f47 f1 1"/>
              <a:gd name="f65" fmla="*/ f48 f1 1"/>
              <a:gd name="f66" fmla="*/ f49 f1 1"/>
              <a:gd name="f67" fmla="*/ f50 f1 1"/>
              <a:gd name="f68" fmla="*/ f51 f1 1"/>
              <a:gd name="f69" fmla="*/ f52 f1 1"/>
              <a:gd name="f70" fmla="+- f54 0 f53"/>
              <a:gd name="f71" fmla="*/ f55 1 f38"/>
              <a:gd name="f72" fmla="*/ f56 1 f38"/>
              <a:gd name="f73" fmla="*/ f57 1 f38"/>
              <a:gd name="f74" fmla="*/ f59 1 7425"/>
              <a:gd name="f75" fmla="*/ f60 1 7425"/>
              <a:gd name="f76" fmla="*/ f62 1 f8"/>
              <a:gd name="f77" fmla="*/ f63 1 f8"/>
              <a:gd name="f78" fmla="*/ f64 1 f8"/>
              <a:gd name="f79" fmla="*/ f65 1 f8"/>
              <a:gd name="f80" fmla="*/ f66 1 f8"/>
              <a:gd name="f81" fmla="*/ f67 1 f8"/>
              <a:gd name="f82" fmla="*/ f68 1 f8"/>
              <a:gd name="f83" fmla="*/ f69 1 f8"/>
              <a:gd name="f84" fmla="*/ f71 f19 1"/>
              <a:gd name="f85" fmla="*/ f71 f18 1"/>
              <a:gd name="f86" fmla="*/ f72 f19 1"/>
              <a:gd name="f87" fmla="*/ f72 f18 1"/>
              <a:gd name="f88" fmla="*/ f73 f19 1"/>
              <a:gd name="f89" fmla="*/ f73 f18 1"/>
              <a:gd name="f90" fmla="+- f74 2540 0"/>
              <a:gd name="f91" fmla="+- f75 210 0"/>
              <a:gd name="f92" fmla="+- f76 0 f2"/>
              <a:gd name="f93" fmla="+- f77 0 f2"/>
              <a:gd name="f94" fmla="+- f78 0 f2"/>
              <a:gd name="f95" fmla="+- f79 0 f2"/>
              <a:gd name="f96" fmla="+- f80 0 f2"/>
              <a:gd name="f97" fmla="+- f81 0 f2"/>
              <a:gd name="f98" fmla="+- f82 0 f2"/>
              <a:gd name="f99" fmla="+- f83 0 f2"/>
              <a:gd name="f100" fmla="+- 10800 f91 0"/>
              <a:gd name="f101" fmla="+- 10800 0 f91"/>
              <a:gd name="f102" fmla="+- f90 0 10800"/>
              <a:gd name="f103" fmla="+- f92 f2 0"/>
              <a:gd name="f104" fmla="+- f93 f2 0"/>
              <a:gd name="f105" fmla="+- f94 f2 0"/>
              <a:gd name="f106" fmla="+- f95 f2 0"/>
              <a:gd name="f107" fmla="+- f96 f2 0"/>
              <a:gd name="f108" fmla="+- f97 f2 0"/>
              <a:gd name="f109" fmla="+- f98 f2 0"/>
              <a:gd name="f110" fmla="+- f99 f2 0"/>
              <a:gd name="f111" fmla="+- f100 0 10800"/>
              <a:gd name="f112" fmla="+- f101 0 10800"/>
              <a:gd name="f113" fmla="*/ f103 f8 1"/>
              <a:gd name="f114" fmla="*/ f104 f8 1"/>
              <a:gd name="f115" fmla="*/ f105 f8 1"/>
              <a:gd name="f116" fmla="*/ f106 f8 1"/>
              <a:gd name="f117" fmla="*/ f107 f8 1"/>
              <a:gd name="f118" fmla="*/ f108 f8 1"/>
              <a:gd name="f119" fmla="*/ f109 f8 1"/>
              <a:gd name="f120" fmla="*/ f110 f8 1"/>
              <a:gd name="f121" fmla="*/ f113 1 f1"/>
              <a:gd name="f122" fmla="*/ f114 1 f1"/>
              <a:gd name="f123" fmla="*/ f115 1 f1"/>
              <a:gd name="f124" fmla="*/ f116 1 f1"/>
              <a:gd name="f125" fmla="*/ f117 1 f1"/>
              <a:gd name="f126" fmla="*/ f118 1 f1"/>
              <a:gd name="f127" fmla="*/ f119 1 f1"/>
              <a:gd name="f128" fmla="*/ f120 1 f1"/>
              <a:gd name="f129" fmla="+- 0 0 f121"/>
              <a:gd name="f130" fmla="+- 0 0 f122"/>
              <a:gd name="f131" fmla="+- 0 0 f123"/>
              <a:gd name="f132" fmla="+- 0 0 f124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+- 0 0 f136"/>
              <a:gd name="f145" fmla="*/ f137 f1 1"/>
              <a:gd name="f146" fmla="*/ f138 f1 1"/>
              <a:gd name="f147" fmla="*/ f139 f1 1"/>
              <a:gd name="f148" fmla="*/ f140 f1 1"/>
              <a:gd name="f149" fmla="*/ f141 f1 1"/>
              <a:gd name="f150" fmla="*/ f142 f1 1"/>
              <a:gd name="f151" fmla="*/ f143 f1 1"/>
              <a:gd name="f152" fmla="*/ f144 f1 1"/>
              <a:gd name="f153" fmla="*/ f145 1 f8"/>
              <a:gd name="f154" fmla="*/ f146 1 f8"/>
              <a:gd name="f155" fmla="*/ f147 1 f8"/>
              <a:gd name="f156" fmla="*/ f148 1 f8"/>
              <a:gd name="f157" fmla="*/ f149 1 f8"/>
              <a:gd name="f158" fmla="*/ f150 1 f8"/>
              <a:gd name="f159" fmla="*/ f151 1 f8"/>
              <a:gd name="f160" fmla="*/ f152 1 f8"/>
              <a:gd name="f161" fmla="+- f153 0 f2"/>
              <a:gd name="f162" fmla="+- f154 0 f2"/>
              <a:gd name="f163" fmla="+- f155 0 f2"/>
              <a:gd name="f164" fmla="+- f156 0 f2"/>
              <a:gd name="f165" fmla="+- f157 0 f2"/>
              <a:gd name="f166" fmla="+- f158 0 f2"/>
              <a:gd name="f167" fmla="+- f159 0 f2"/>
              <a:gd name="f168" fmla="+- f160 0 f2"/>
              <a:gd name="f169" fmla="sin 1 f161"/>
              <a:gd name="f170" fmla="cos 1 f161"/>
              <a:gd name="f171" fmla="sin 1 f162"/>
              <a:gd name="f172" fmla="cos 1 f162"/>
              <a:gd name="f173" fmla="sin 1 f163"/>
              <a:gd name="f174" fmla="cos 1 f163"/>
              <a:gd name="f175" fmla="sin 1 f164"/>
              <a:gd name="f176" fmla="cos 1 f164"/>
              <a:gd name="f177" fmla="sin 1 f165"/>
              <a:gd name="f178" fmla="cos 1 f165"/>
              <a:gd name="f179" fmla="sin 1 f166"/>
              <a:gd name="f180" fmla="cos 1 f166"/>
              <a:gd name="f181" fmla="sin 1 f167"/>
              <a:gd name="f182" fmla="cos 1 f167"/>
              <a:gd name="f183" fmla="cos 1 f168"/>
              <a:gd name="f184" fmla="sin 1 f168"/>
              <a:gd name="f185" fmla="+- 0 0 f169"/>
              <a:gd name="f186" fmla="+- 0 0 f170"/>
              <a:gd name="f187" fmla="+- 0 0 f171"/>
              <a:gd name="f188" fmla="+- 0 0 f172"/>
              <a:gd name="f189" fmla="+- 0 0 f173"/>
              <a:gd name="f190" fmla="+- 0 0 f174"/>
              <a:gd name="f191" fmla="+- 0 0 f175"/>
              <a:gd name="f192" fmla="+- 0 0 f176"/>
              <a:gd name="f193" fmla="+- 0 0 f177"/>
              <a:gd name="f194" fmla="+- 0 0 f178"/>
              <a:gd name="f195" fmla="+- 0 0 f179"/>
              <a:gd name="f196" fmla="+- 0 0 f180"/>
              <a:gd name="f197" fmla="+- 0 0 f181"/>
              <a:gd name="f198" fmla="+- 0 0 f182"/>
              <a:gd name="f199" fmla="+- 0 0 f183"/>
              <a:gd name="f200" fmla="+- 0 0 f184"/>
              <a:gd name="f201" fmla="+- 0 0 f185"/>
              <a:gd name="f202" fmla="+- 0 0 f186"/>
              <a:gd name="f203" fmla="+- 0 0 f187"/>
              <a:gd name="f204" fmla="+- 0 0 f188"/>
              <a:gd name="f205" fmla="+- 0 0 f189"/>
              <a:gd name="f206" fmla="+- 0 0 f190"/>
              <a:gd name="f207" fmla="+- 0 0 f191"/>
              <a:gd name="f208" fmla="+- 0 0 f192"/>
              <a:gd name="f209" fmla="+- 0 0 f193"/>
              <a:gd name="f210" fmla="+- 0 0 f194"/>
              <a:gd name="f211" fmla="+- 0 0 f195"/>
              <a:gd name="f212" fmla="+- 0 0 f196"/>
              <a:gd name="f213" fmla="+- 0 0 f197"/>
              <a:gd name="f214" fmla="+- 0 0 f198"/>
              <a:gd name="f215" fmla="+- 0 0 f199"/>
              <a:gd name="f216" fmla="+- 0 0 f200"/>
              <a:gd name="f217" fmla="val f201"/>
              <a:gd name="f218" fmla="val f202"/>
              <a:gd name="f219" fmla="val f203"/>
              <a:gd name="f220" fmla="val f204"/>
              <a:gd name="f221" fmla="val f205"/>
              <a:gd name="f222" fmla="val f206"/>
              <a:gd name="f223" fmla="val f207"/>
              <a:gd name="f224" fmla="val f208"/>
              <a:gd name="f225" fmla="val f209"/>
              <a:gd name="f226" fmla="val f210"/>
              <a:gd name="f227" fmla="val f211"/>
              <a:gd name="f228" fmla="val f212"/>
              <a:gd name="f229" fmla="val f213"/>
              <a:gd name="f230" fmla="val f214"/>
              <a:gd name="f231" fmla="val f215"/>
              <a:gd name="f232" fmla="val f216"/>
              <a:gd name="f233" fmla="+- 0 0 f217"/>
              <a:gd name="f234" fmla="+- 0 0 f218"/>
              <a:gd name="f235" fmla="+- 0 0 f219"/>
              <a:gd name="f236" fmla="+- 0 0 f220"/>
              <a:gd name="f237" fmla="+- 0 0 f221"/>
              <a:gd name="f238" fmla="+- 0 0 f222"/>
              <a:gd name="f239" fmla="+- 0 0 f223"/>
              <a:gd name="f240" fmla="+- 0 0 f224"/>
              <a:gd name="f241" fmla="+- 0 0 f225"/>
              <a:gd name="f242" fmla="+- 0 0 f226"/>
              <a:gd name="f243" fmla="+- 0 0 f227"/>
              <a:gd name="f244" fmla="+- 0 0 f228"/>
              <a:gd name="f245" fmla="+- 0 0 f229"/>
              <a:gd name="f246" fmla="+- 0 0 f230"/>
              <a:gd name="f247" fmla="+- 0 0 f231"/>
              <a:gd name="f248" fmla="+- 0 0 f232"/>
              <a:gd name="f249" fmla="*/ f233 f9 1"/>
              <a:gd name="f250" fmla="*/ f234 f10 1"/>
              <a:gd name="f251" fmla="*/ f234 f9 1"/>
              <a:gd name="f252" fmla="*/ f233 f10 1"/>
              <a:gd name="f253" fmla="*/ f233 f102 1"/>
              <a:gd name="f254" fmla="*/ f234 f111 1"/>
              <a:gd name="f255" fmla="*/ f234 f102 1"/>
              <a:gd name="f256" fmla="*/ f233 f111 1"/>
              <a:gd name="f257" fmla="*/ f234 f112 1"/>
              <a:gd name="f258" fmla="*/ f233 f112 1"/>
              <a:gd name="f259" fmla="*/ f235 f9 1"/>
              <a:gd name="f260" fmla="*/ f236 f10 1"/>
              <a:gd name="f261" fmla="*/ f236 f9 1"/>
              <a:gd name="f262" fmla="*/ f235 f10 1"/>
              <a:gd name="f263" fmla="*/ f235 f102 1"/>
              <a:gd name="f264" fmla="*/ f236 f111 1"/>
              <a:gd name="f265" fmla="*/ f236 f102 1"/>
              <a:gd name="f266" fmla="*/ f235 f111 1"/>
              <a:gd name="f267" fmla="*/ f236 f112 1"/>
              <a:gd name="f268" fmla="*/ f235 f112 1"/>
              <a:gd name="f269" fmla="*/ f237 f9 1"/>
              <a:gd name="f270" fmla="*/ f238 f10 1"/>
              <a:gd name="f271" fmla="*/ f238 f9 1"/>
              <a:gd name="f272" fmla="*/ f237 f10 1"/>
              <a:gd name="f273" fmla="*/ f237 f102 1"/>
              <a:gd name="f274" fmla="*/ f238 f111 1"/>
              <a:gd name="f275" fmla="*/ f238 f102 1"/>
              <a:gd name="f276" fmla="*/ f237 f111 1"/>
              <a:gd name="f277" fmla="*/ f238 f112 1"/>
              <a:gd name="f278" fmla="*/ f237 f112 1"/>
              <a:gd name="f279" fmla="*/ f239 f9 1"/>
              <a:gd name="f280" fmla="*/ f240 f10 1"/>
              <a:gd name="f281" fmla="*/ f240 f9 1"/>
              <a:gd name="f282" fmla="*/ f239 f10 1"/>
              <a:gd name="f283" fmla="*/ f239 f102 1"/>
              <a:gd name="f284" fmla="*/ f240 f111 1"/>
              <a:gd name="f285" fmla="*/ f240 f102 1"/>
              <a:gd name="f286" fmla="*/ f239 f111 1"/>
              <a:gd name="f287" fmla="*/ f240 f112 1"/>
              <a:gd name="f288" fmla="*/ f239 f112 1"/>
              <a:gd name="f289" fmla="*/ f241 f9 1"/>
              <a:gd name="f290" fmla="*/ f242 f10 1"/>
              <a:gd name="f291" fmla="*/ f242 f9 1"/>
              <a:gd name="f292" fmla="*/ f241 f10 1"/>
              <a:gd name="f293" fmla="*/ f241 f102 1"/>
              <a:gd name="f294" fmla="*/ f242 f111 1"/>
              <a:gd name="f295" fmla="*/ f242 f102 1"/>
              <a:gd name="f296" fmla="*/ f241 f111 1"/>
              <a:gd name="f297" fmla="*/ f242 f112 1"/>
              <a:gd name="f298" fmla="*/ f241 f112 1"/>
              <a:gd name="f299" fmla="*/ f243 f9 1"/>
              <a:gd name="f300" fmla="*/ f244 f10 1"/>
              <a:gd name="f301" fmla="*/ f244 f9 1"/>
              <a:gd name="f302" fmla="*/ f243 f10 1"/>
              <a:gd name="f303" fmla="*/ f243 f102 1"/>
              <a:gd name="f304" fmla="*/ f244 f111 1"/>
              <a:gd name="f305" fmla="*/ f244 f102 1"/>
              <a:gd name="f306" fmla="*/ f243 f111 1"/>
              <a:gd name="f307" fmla="*/ f244 f112 1"/>
              <a:gd name="f308" fmla="*/ f243 f112 1"/>
              <a:gd name="f309" fmla="*/ f245 f9 1"/>
              <a:gd name="f310" fmla="*/ f246 f10 1"/>
              <a:gd name="f311" fmla="*/ f246 f9 1"/>
              <a:gd name="f312" fmla="*/ f245 f10 1"/>
              <a:gd name="f313" fmla="*/ f245 f102 1"/>
              <a:gd name="f314" fmla="*/ f246 f111 1"/>
              <a:gd name="f315" fmla="*/ f246 f102 1"/>
              <a:gd name="f316" fmla="*/ f245 f111 1"/>
              <a:gd name="f317" fmla="*/ f246 f112 1"/>
              <a:gd name="f318" fmla="*/ f245 f112 1"/>
              <a:gd name="f319" fmla="*/ f233 f43 1"/>
              <a:gd name="f320" fmla="*/ f241 f43 1"/>
              <a:gd name="f321" fmla="*/ f44 f247 1"/>
              <a:gd name="f322" fmla="*/ f44 f248 1"/>
              <a:gd name="f323" fmla="+- f249 f250 0"/>
              <a:gd name="f324" fmla="+- f251 0 f252"/>
              <a:gd name="f325" fmla="+- f253 f254 0"/>
              <a:gd name="f326" fmla="+- f255 0 f256"/>
              <a:gd name="f327" fmla="+- f253 f257 0"/>
              <a:gd name="f328" fmla="+- f255 0 f258"/>
              <a:gd name="f329" fmla="+- f259 f260 0"/>
              <a:gd name="f330" fmla="+- f261 0 f262"/>
              <a:gd name="f331" fmla="+- f263 f264 0"/>
              <a:gd name="f332" fmla="+- f265 0 f266"/>
              <a:gd name="f333" fmla="+- f263 f267 0"/>
              <a:gd name="f334" fmla="+- f265 0 f268"/>
              <a:gd name="f335" fmla="+- f269 f270 0"/>
              <a:gd name="f336" fmla="+- f271 0 f272"/>
              <a:gd name="f337" fmla="+- f273 f274 0"/>
              <a:gd name="f338" fmla="+- f275 0 f276"/>
              <a:gd name="f339" fmla="+- f273 f277 0"/>
              <a:gd name="f340" fmla="+- f275 0 f278"/>
              <a:gd name="f341" fmla="+- f279 f280 0"/>
              <a:gd name="f342" fmla="+- f281 0 f282"/>
              <a:gd name="f343" fmla="+- f283 f284 0"/>
              <a:gd name="f344" fmla="+- f285 0 f286"/>
              <a:gd name="f345" fmla="+- f283 f287 0"/>
              <a:gd name="f346" fmla="+- f285 0 f288"/>
              <a:gd name="f347" fmla="+- f289 f290 0"/>
              <a:gd name="f348" fmla="+- f291 0 f292"/>
              <a:gd name="f349" fmla="+- f293 f294 0"/>
              <a:gd name="f350" fmla="+- f295 0 f296"/>
              <a:gd name="f351" fmla="+- f293 f297 0"/>
              <a:gd name="f352" fmla="+- f295 0 f298"/>
              <a:gd name="f353" fmla="+- f299 f300 0"/>
              <a:gd name="f354" fmla="+- f301 0 f302"/>
              <a:gd name="f355" fmla="+- f303 f304 0"/>
              <a:gd name="f356" fmla="+- f305 0 f306"/>
              <a:gd name="f357" fmla="+- f303 f307 0"/>
              <a:gd name="f358" fmla="+- f305 0 f308"/>
              <a:gd name="f359" fmla="+- f309 f310 0"/>
              <a:gd name="f360" fmla="+- f311 0 f312"/>
              <a:gd name="f361" fmla="+- f313 f314 0"/>
              <a:gd name="f362" fmla="+- f315 0 f316"/>
              <a:gd name="f363" fmla="+- f313 f317 0"/>
              <a:gd name="f364" fmla="+- f315 0 f318"/>
              <a:gd name="f365" fmla="+- f319 f250 0"/>
              <a:gd name="f366" fmla="+- f320 f290 0"/>
              <a:gd name="f367" fmla="*/ f321 f321 1"/>
              <a:gd name="f368" fmla="*/ f322 f322 1"/>
              <a:gd name="f369" fmla="+- f323 10800 0"/>
              <a:gd name="f370" fmla="+- 0 0 f324"/>
              <a:gd name="f371" fmla="+- f325 10800 0"/>
              <a:gd name="f372" fmla="+- 0 0 f326"/>
              <a:gd name="f373" fmla="+- f327 10800 0"/>
              <a:gd name="f374" fmla="+- 0 0 f328"/>
              <a:gd name="f375" fmla="+- f329 10800 0"/>
              <a:gd name="f376" fmla="+- 0 0 f330"/>
              <a:gd name="f377" fmla="+- f331 10800 0"/>
              <a:gd name="f378" fmla="+- 0 0 f332"/>
              <a:gd name="f379" fmla="+- f333 10800 0"/>
              <a:gd name="f380" fmla="+- 0 0 f334"/>
              <a:gd name="f381" fmla="+- f335 10800 0"/>
              <a:gd name="f382" fmla="+- 0 0 f336"/>
              <a:gd name="f383" fmla="+- f337 10800 0"/>
              <a:gd name="f384" fmla="+- 0 0 f338"/>
              <a:gd name="f385" fmla="+- f339 10800 0"/>
              <a:gd name="f386" fmla="+- 0 0 f340"/>
              <a:gd name="f387" fmla="+- f341 10800 0"/>
              <a:gd name="f388" fmla="+- 0 0 f342"/>
              <a:gd name="f389" fmla="+- f343 10800 0"/>
              <a:gd name="f390" fmla="+- 0 0 f344"/>
              <a:gd name="f391" fmla="+- f345 10800 0"/>
              <a:gd name="f392" fmla="+- 0 0 f346"/>
              <a:gd name="f393" fmla="+- f347 10800 0"/>
              <a:gd name="f394" fmla="+- 0 0 f348"/>
              <a:gd name="f395" fmla="+- f349 10800 0"/>
              <a:gd name="f396" fmla="+- 0 0 f350"/>
              <a:gd name="f397" fmla="+- f351 10800 0"/>
              <a:gd name="f398" fmla="+- 0 0 f352"/>
              <a:gd name="f399" fmla="+- f353 10800 0"/>
              <a:gd name="f400" fmla="+- 0 0 f354"/>
              <a:gd name="f401" fmla="+- f355 10800 0"/>
              <a:gd name="f402" fmla="+- 0 0 f356"/>
              <a:gd name="f403" fmla="+- f357 10800 0"/>
              <a:gd name="f404" fmla="+- 0 0 f358"/>
              <a:gd name="f405" fmla="+- f359 10800 0"/>
              <a:gd name="f406" fmla="+- 0 0 f360"/>
              <a:gd name="f407" fmla="+- f361 10800 0"/>
              <a:gd name="f408" fmla="+- 0 0 f362"/>
              <a:gd name="f409" fmla="+- f363 10800 0"/>
              <a:gd name="f410" fmla="+- 0 0 f364"/>
              <a:gd name="f411" fmla="+- f365 10800 0"/>
              <a:gd name="f412" fmla="+- f366 10800 0"/>
              <a:gd name="f413" fmla="+- f367 f368 0"/>
              <a:gd name="f414" fmla="+- f370 10800 0"/>
              <a:gd name="f415" fmla="+- f372 10800 0"/>
              <a:gd name="f416" fmla="+- f374 10800 0"/>
              <a:gd name="f417" fmla="+- f376 10800 0"/>
              <a:gd name="f418" fmla="+- f378 10800 0"/>
              <a:gd name="f419" fmla="+- f380 10800 0"/>
              <a:gd name="f420" fmla="+- f382 10800 0"/>
              <a:gd name="f421" fmla="+- f384 10800 0"/>
              <a:gd name="f422" fmla="+- f386 10800 0"/>
              <a:gd name="f423" fmla="+- f388 10800 0"/>
              <a:gd name="f424" fmla="+- f390 10800 0"/>
              <a:gd name="f425" fmla="+- f392 10800 0"/>
              <a:gd name="f426" fmla="+- f394 10800 0"/>
              <a:gd name="f427" fmla="+- f396 10800 0"/>
              <a:gd name="f428" fmla="+- f398 10800 0"/>
              <a:gd name="f429" fmla="+- f400 10800 0"/>
              <a:gd name="f430" fmla="+- f402 10800 0"/>
              <a:gd name="f431" fmla="+- f404 10800 0"/>
              <a:gd name="f432" fmla="+- f406 10800 0"/>
              <a:gd name="f433" fmla="+- f408 10800 0"/>
              <a:gd name="f434" fmla="+- f410 10800 0"/>
              <a:gd name="f435" fmla="sqrt f413"/>
              <a:gd name="f436" fmla="*/ f411 f18 1"/>
              <a:gd name="f437" fmla="*/ f412 f18 1"/>
              <a:gd name="f438" fmla="*/ f412 f19 1"/>
              <a:gd name="f439" fmla="*/ f411 f19 1"/>
              <a:gd name="f440" fmla="*/ f61 1 f435"/>
              <a:gd name="f441" fmla="*/ f247 f440 1"/>
              <a:gd name="f442" fmla="*/ f248 f440 1"/>
              <a:gd name="f443" fmla="+- 10800 0 f441"/>
              <a:gd name="f444" fmla="+- 10800 0 f442"/>
            </a:gdLst>
            <a:ahLst>
              <a:ahXY gdRefX="f0" minX="f11" maxX="f12">
                <a:pos x="f39" y="f8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5" y="f86"/>
              </a:cxn>
              <a:cxn ang="f58">
                <a:pos x="f87" y="f84"/>
              </a:cxn>
              <a:cxn ang="f58">
                <a:pos x="f85" y="f88"/>
              </a:cxn>
              <a:cxn ang="f58">
                <a:pos x="f89" y="f84"/>
              </a:cxn>
            </a:cxnLst>
            <a:rect l="f436" t="f439" r="f437" b="f438"/>
            <a:pathLst>
              <a:path w="21600" h="21600">
                <a:moveTo>
                  <a:pt x="f6" y="f13"/>
                </a:moveTo>
                <a:lnTo>
                  <a:pt x="f90" y="f100"/>
                </a:lnTo>
                <a:lnTo>
                  <a:pt x="f90" y="f101"/>
                </a:lnTo>
                <a:close/>
              </a:path>
              <a:path w="21600" h="21600">
                <a:moveTo>
                  <a:pt x="f369" y="f414"/>
                </a:moveTo>
                <a:lnTo>
                  <a:pt x="f371" y="f415"/>
                </a:lnTo>
                <a:lnTo>
                  <a:pt x="f373" y="f416"/>
                </a:lnTo>
                <a:close/>
              </a:path>
              <a:path w="21600" h="21600">
                <a:moveTo>
                  <a:pt x="f375" y="f417"/>
                </a:moveTo>
                <a:lnTo>
                  <a:pt x="f377" y="f418"/>
                </a:lnTo>
                <a:lnTo>
                  <a:pt x="f379" y="f419"/>
                </a:lnTo>
                <a:close/>
              </a:path>
              <a:path w="21600" h="21600">
                <a:moveTo>
                  <a:pt x="f381" y="f420"/>
                </a:moveTo>
                <a:lnTo>
                  <a:pt x="f383" y="f421"/>
                </a:lnTo>
                <a:lnTo>
                  <a:pt x="f385" y="f422"/>
                </a:lnTo>
                <a:close/>
              </a:path>
              <a:path w="21600" h="21600">
                <a:moveTo>
                  <a:pt x="f387" y="f423"/>
                </a:moveTo>
                <a:lnTo>
                  <a:pt x="f389" y="f424"/>
                </a:lnTo>
                <a:lnTo>
                  <a:pt x="f391" y="f425"/>
                </a:lnTo>
                <a:close/>
              </a:path>
              <a:path w="21600" h="21600">
                <a:moveTo>
                  <a:pt x="f393" y="f426"/>
                </a:moveTo>
                <a:lnTo>
                  <a:pt x="f395" y="f427"/>
                </a:lnTo>
                <a:lnTo>
                  <a:pt x="f397" y="f428"/>
                </a:lnTo>
                <a:close/>
              </a:path>
              <a:path w="21600" h="21600">
                <a:moveTo>
                  <a:pt x="f399" y="f429"/>
                </a:moveTo>
                <a:lnTo>
                  <a:pt x="f401" y="f430"/>
                </a:lnTo>
                <a:lnTo>
                  <a:pt x="f403" y="f431"/>
                </a:lnTo>
                <a:close/>
              </a:path>
              <a:path w="21600" h="21600">
                <a:moveTo>
                  <a:pt x="f405" y="f432"/>
                </a:moveTo>
                <a:lnTo>
                  <a:pt x="f407" y="f433"/>
                </a:lnTo>
                <a:lnTo>
                  <a:pt x="f409" y="f434"/>
                </a:lnTo>
                <a:close/>
              </a:path>
              <a:path w="21600" h="21600">
                <a:moveTo>
                  <a:pt x="f443" y="f444"/>
                </a:moveTo>
                <a:arcTo wR="f44" hR="f44" stAng="f53" swAng="f70"/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8" name="Freeform 28"/>
          <p:cNvSpPr/>
          <p:nvPr/>
        </p:nvSpPr>
        <p:spPr>
          <a:xfrm>
            <a:off x="6130492" y="2816950"/>
            <a:ext cx="442685" cy="397365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+- 0 0 10800"/>
              <a:gd name="f10" fmla="+- 10800 0 10800"/>
              <a:gd name="f11" fmla="val 2700"/>
              <a:gd name="f12" fmla="val 10125"/>
              <a:gd name="f13" fmla="val 10800"/>
              <a:gd name="f14" fmla="+- 0 0 360"/>
              <a:gd name="f15" fmla="val -2147483647"/>
              <a:gd name="f16" fmla="val 2147483647"/>
              <a:gd name="f17" fmla="+- 0 0 0"/>
              <a:gd name="f18" fmla="*/ f4 1 21600"/>
              <a:gd name="f19" fmla="*/ f5 1 21600"/>
              <a:gd name="f20" fmla="*/ f8 1 180"/>
              <a:gd name="f21" fmla="*/ 0 f8 1"/>
              <a:gd name="f22" fmla="*/ f6 f1 1"/>
              <a:gd name="f23" fmla="*/ f14 f1 1"/>
              <a:gd name="f24" fmla="+- f7 0 f6"/>
              <a:gd name="f25" fmla="pin 2700 f0 10125"/>
              <a:gd name="f26" fmla="*/ f17 f1 1"/>
              <a:gd name="f27" fmla="val f25"/>
              <a:gd name="f28" fmla="*/ 45 f20 1"/>
              <a:gd name="f29" fmla="*/ 90 f20 1"/>
              <a:gd name="f30" fmla="*/ 135 f20 1"/>
              <a:gd name="f31" fmla="*/ 180 f20 1"/>
              <a:gd name="f32" fmla="*/ 225 f20 1"/>
              <a:gd name="f33" fmla="*/ 270 f20 1"/>
              <a:gd name="f34" fmla="*/ 315 f20 1"/>
              <a:gd name="f35" fmla="*/ f21 1 f3"/>
              <a:gd name="f36" fmla="*/ f22 1 f3"/>
              <a:gd name="f37" fmla="*/ f23 1 f3"/>
              <a:gd name="f38" fmla="*/ f24 1 21600"/>
              <a:gd name="f39" fmla="*/ f25 f18 1"/>
              <a:gd name="f40" fmla="*/ f26 1 f3"/>
              <a:gd name="f41" fmla="+- f27 0 2700"/>
              <a:gd name="f42" fmla="+- 10125 0 f27"/>
              <a:gd name="f43" fmla="+- f27 0 10800"/>
              <a:gd name="f44" fmla="+- 10800 0 f27"/>
              <a:gd name="f45" fmla="+- 0 0 f28"/>
              <a:gd name="f46" fmla="+- 0 0 f29"/>
              <a:gd name="f47" fmla="+- 0 0 f30"/>
              <a:gd name="f48" fmla="+- 0 0 f31"/>
              <a:gd name="f49" fmla="+- 0 0 f32"/>
              <a:gd name="f50" fmla="+- 0 0 f33"/>
              <a:gd name="f51" fmla="+- 0 0 f34"/>
              <a:gd name="f52" fmla="+- 0 0 f35"/>
              <a:gd name="f53" fmla="+- f36 0 f2"/>
              <a:gd name="f54" fmla="+- f37 0 f2"/>
              <a:gd name="f55" fmla="*/ 10800 f38 1"/>
              <a:gd name="f56" fmla="*/ 0 f38 1"/>
              <a:gd name="f57" fmla="*/ 21600 f38 1"/>
              <a:gd name="f58" fmla="+- f40 0 f2"/>
              <a:gd name="f59" fmla="*/ f41 5080 1"/>
              <a:gd name="f60" fmla="*/ f42 2120 1"/>
              <a:gd name="f61" fmla="*/ f44 f44 1"/>
              <a:gd name="f62" fmla="*/ f45 f1 1"/>
              <a:gd name="f63" fmla="*/ f46 f1 1"/>
              <a:gd name="f64" fmla="*/ f47 f1 1"/>
              <a:gd name="f65" fmla="*/ f48 f1 1"/>
              <a:gd name="f66" fmla="*/ f49 f1 1"/>
              <a:gd name="f67" fmla="*/ f50 f1 1"/>
              <a:gd name="f68" fmla="*/ f51 f1 1"/>
              <a:gd name="f69" fmla="*/ f52 f1 1"/>
              <a:gd name="f70" fmla="+- f54 0 f53"/>
              <a:gd name="f71" fmla="*/ f55 1 f38"/>
              <a:gd name="f72" fmla="*/ f56 1 f38"/>
              <a:gd name="f73" fmla="*/ f57 1 f38"/>
              <a:gd name="f74" fmla="*/ f59 1 7425"/>
              <a:gd name="f75" fmla="*/ f60 1 7425"/>
              <a:gd name="f76" fmla="*/ f62 1 f8"/>
              <a:gd name="f77" fmla="*/ f63 1 f8"/>
              <a:gd name="f78" fmla="*/ f64 1 f8"/>
              <a:gd name="f79" fmla="*/ f65 1 f8"/>
              <a:gd name="f80" fmla="*/ f66 1 f8"/>
              <a:gd name="f81" fmla="*/ f67 1 f8"/>
              <a:gd name="f82" fmla="*/ f68 1 f8"/>
              <a:gd name="f83" fmla="*/ f69 1 f8"/>
              <a:gd name="f84" fmla="*/ f71 f19 1"/>
              <a:gd name="f85" fmla="*/ f71 f18 1"/>
              <a:gd name="f86" fmla="*/ f72 f19 1"/>
              <a:gd name="f87" fmla="*/ f72 f18 1"/>
              <a:gd name="f88" fmla="*/ f73 f19 1"/>
              <a:gd name="f89" fmla="*/ f73 f18 1"/>
              <a:gd name="f90" fmla="+- f74 2540 0"/>
              <a:gd name="f91" fmla="+- f75 210 0"/>
              <a:gd name="f92" fmla="+- f76 0 f2"/>
              <a:gd name="f93" fmla="+- f77 0 f2"/>
              <a:gd name="f94" fmla="+- f78 0 f2"/>
              <a:gd name="f95" fmla="+- f79 0 f2"/>
              <a:gd name="f96" fmla="+- f80 0 f2"/>
              <a:gd name="f97" fmla="+- f81 0 f2"/>
              <a:gd name="f98" fmla="+- f82 0 f2"/>
              <a:gd name="f99" fmla="+- f83 0 f2"/>
              <a:gd name="f100" fmla="+- 10800 f91 0"/>
              <a:gd name="f101" fmla="+- 10800 0 f91"/>
              <a:gd name="f102" fmla="+- f90 0 10800"/>
              <a:gd name="f103" fmla="+- f92 f2 0"/>
              <a:gd name="f104" fmla="+- f93 f2 0"/>
              <a:gd name="f105" fmla="+- f94 f2 0"/>
              <a:gd name="f106" fmla="+- f95 f2 0"/>
              <a:gd name="f107" fmla="+- f96 f2 0"/>
              <a:gd name="f108" fmla="+- f97 f2 0"/>
              <a:gd name="f109" fmla="+- f98 f2 0"/>
              <a:gd name="f110" fmla="+- f99 f2 0"/>
              <a:gd name="f111" fmla="+- f100 0 10800"/>
              <a:gd name="f112" fmla="+- f101 0 10800"/>
              <a:gd name="f113" fmla="*/ f103 f8 1"/>
              <a:gd name="f114" fmla="*/ f104 f8 1"/>
              <a:gd name="f115" fmla="*/ f105 f8 1"/>
              <a:gd name="f116" fmla="*/ f106 f8 1"/>
              <a:gd name="f117" fmla="*/ f107 f8 1"/>
              <a:gd name="f118" fmla="*/ f108 f8 1"/>
              <a:gd name="f119" fmla="*/ f109 f8 1"/>
              <a:gd name="f120" fmla="*/ f110 f8 1"/>
              <a:gd name="f121" fmla="*/ f113 1 f1"/>
              <a:gd name="f122" fmla="*/ f114 1 f1"/>
              <a:gd name="f123" fmla="*/ f115 1 f1"/>
              <a:gd name="f124" fmla="*/ f116 1 f1"/>
              <a:gd name="f125" fmla="*/ f117 1 f1"/>
              <a:gd name="f126" fmla="*/ f118 1 f1"/>
              <a:gd name="f127" fmla="*/ f119 1 f1"/>
              <a:gd name="f128" fmla="*/ f120 1 f1"/>
              <a:gd name="f129" fmla="+- 0 0 f121"/>
              <a:gd name="f130" fmla="+- 0 0 f122"/>
              <a:gd name="f131" fmla="+- 0 0 f123"/>
              <a:gd name="f132" fmla="+- 0 0 f124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+- 0 0 f136"/>
              <a:gd name="f145" fmla="*/ f137 f1 1"/>
              <a:gd name="f146" fmla="*/ f138 f1 1"/>
              <a:gd name="f147" fmla="*/ f139 f1 1"/>
              <a:gd name="f148" fmla="*/ f140 f1 1"/>
              <a:gd name="f149" fmla="*/ f141 f1 1"/>
              <a:gd name="f150" fmla="*/ f142 f1 1"/>
              <a:gd name="f151" fmla="*/ f143 f1 1"/>
              <a:gd name="f152" fmla="*/ f144 f1 1"/>
              <a:gd name="f153" fmla="*/ f145 1 f8"/>
              <a:gd name="f154" fmla="*/ f146 1 f8"/>
              <a:gd name="f155" fmla="*/ f147 1 f8"/>
              <a:gd name="f156" fmla="*/ f148 1 f8"/>
              <a:gd name="f157" fmla="*/ f149 1 f8"/>
              <a:gd name="f158" fmla="*/ f150 1 f8"/>
              <a:gd name="f159" fmla="*/ f151 1 f8"/>
              <a:gd name="f160" fmla="*/ f152 1 f8"/>
              <a:gd name="f161" fmla="+- f153 0 f2"/>
              <a:gd name="f162" fmla="+- f154 0 f2"/>
              <a:gd name="f163" fmla="+- f155 0 f2"/>
              <a:gd name="f164" fmla="+- f156 0 f2"/>
              <a:gd name="f165" fmla="+- f157 0 f2"/>
              <a:gd name="f166" fmla="+- f158 0 f2"/>
              <a:gd name="f167" fmla="+- f159 0 f2"/>
              <a:gd name="f168" fmla="+- f160 0 f2"/>
              <a:gd name="f169" fmla="sin 1 f161"/>
              <a:gd name="f170" fmla="cos 1 f161"/>
              <a:gd name="f171" fmla="sin 1 f162"/>
              <a:gd name="f172" fmla="cos 1 f162"/>
              <a:gd name="f173" fmla="sin 1 f163"/>
              <a:gd name="f174" fmla="cos 1 f163"/>
              <a:gd name="f175" fmla="sin 1 f164"/>
              <a:gd name="f176" fmla="cos 1 f164"/>
              <a:gd name="f177" fmla="sin 1 f165"/>
              <a:gd name="f178" fmla="cos 1 f165"/>
              <a:gd name="f179" fmla="sin 1 f166"/>
              <a:gd name="f180" fmla="cos 1 f166"/>
              <a:gd name="f181" fmla="sin 1 f167"/>
              <a:gd name="f182" fmla="cos 1 f167"/>
              <a:gd name="f183" fmla="cos 1 f168"/>
              <a:gd name="f184" fmla="sin 1 f168"/>
              <a:gd name="f185" fmla="+- 0 0 f169"/>
              <a:gd name="f186" fmla="+- 0 0 f170"/>
              <a:gd name="f187" fmla="+- 0 0 f171"/>
              <a:gd name="f188" fmla="+- 0 0 f172"/>
              <a:gd name="f189" fmla="+- 0 0 f173"/>
              <a:gd name="f190" fmla="+- 0 0 f174"/>
              <a:gd name="f191" fmla="+- 0 0 f175"/>
              <a:gd name="f192" fmla="+- 0 0 f176"/>
              <a:gd name="f193" fmla="+- 0 0 f177"/>
              <a:gd name="f194" fmla="+- 0 0 f178"/>
              <a:gd name="f195" fmla="+- 0 0 f179"/>
              <a:gd name="f196" fmla="+- 0 0 f180"/>
              <a:gd name="f197" fmla="+- 0 0 f181"/>
              <a:gd name="f198" fmla="+- 0 0 f182"/>
              <a:gd name="f199" fmla="+- 0 0 f183"/>
              <a:gd name="f200" fmla="+- 0 0 f184"/>
              <a:gd name="f201" fmla="+- 0 0 f185"/>
              <a:gd name="f202" fmla="+- 0 0 f186"/>
              <a:gd name="f203" fmla="+- 0 0 f187"/>
              <a:gd name="f204" fmla="+- 0 0 f188"/>
              <a:gd name="f205" fmla="+- 0 0 f189"/>
              <a:gd name="f206" fmla="+- 0 0 f190"/>
              <a:gd name="f207" fmla="+- 0 0 f191"/>
              <a:gd name="f208" fmla="+- 0 0 f192"/>
              <a:gd name="f209" fmla="+- 0 0 f193"/>
              <a:gd name="f210" fmla="+- 0 0 f194"/>
              <a:gd name="f211" fmla="+- 0 0 f195"/>
              <a:gd name="f212" fmla="+- 0 0 f196"/>
              <a:gd name="f213" fmla="+- 0 0 f197"/>
              <a:gd name="f214" fmla="+- 0 0 f198"/>
              <a:gd name="f215" fmla="+- 0 0 f199"/>
              <a:gd name="f216" fmla="+- 0 0 f200"/>
              <a:gd name="f217" fmla="val f201"/>
              <a:gd name="f218" fmla="val f202"/>
              <a:gd name="f219" fmla="val f203"/>
              <a:gd name="f220" fmla="val f204"/>
              <a:gd name="f221" fmla="val f205"/>
              <a:gd name="f222" fmla="val f206"/>
              <a:gd name="f223" fmla="val f207"/>
              <a:gd name="f224" fmla="val f208"/>
              <a:gd name="f225" fmla="val f209"/>
              <a:gd name="f226" fmla="val f210"/>
              <a:gd name="f227" fmla="val f211"/>
              <a:gd name="f228" fmla="val f212"/>
              <a:gd name="f229" fmla="val f213"/>
              <a:gd name="f230" fmla="val f214"/>
              <a:gd name="f231" fmla="val f215"/>
              <a:gd name="f232" fmla="val f216"/>
              <a:gd name="f233" fmla="+- 0 0 f217"/>
              <a:gd name="f234" fmla="+- 0 0 f218"/>
              <a:gd name="f235" fmla="+- 0 0 f219"/>
              <a:gd name="f236" fmla="+- 0 0 f220"/>
              <a:gd name="f237" fmla="+- 0 0 f221"/>
              <a:gd name="f238" fmla="+- 0 0 f222"/>
              <a:gd name="f239" fmla="+- 0 0 f223"/>
              <a:gd name="f240" fmla="+- 0 0 f224"/>
              <a:gd name="f241" fmla="+- 0 0 f225"/>
              <a:gd name="f242" fmla="+- 0 0 f226"/>
              <a:gd name="f243" fmla="+- 0 0 f227"/>
              <a:gd name="f244" fmla="+- 0 0 f228"/>
              <a:gd name="f245" fmla="+- 0 0 f229"/>
              <a:gd name="f246" fmla="+- 0 0 f230"/>
              <a:gd name="f247" fmla="+- 0 0 f231"/>
              <a:gd name="f248" fmla="+- 0 0 f232"/>
              <a:gd name="f249" fmla="*/ f233 f9 1"/>
              <a:gd name="f250" fmla="*/ f234 f10 1"/>
              <a:gd name="f251" fmla="*/ f234 f9 1"/>
              <a:gd name="f252" fmla="*/ f233 f10 1"/>
              <a:gd name="f253" fmla="*/ f233 f102 1"/>
              <a:gd name="f254" fmla="*/ f234 f111 1"/>
              <a:gd name="f255" fmla="*/ f234 f102 1"/>
              <a:gd name="f256" fmla="*/ f233 f111 1"/>
              <a:gd name="f257" fmla="*/ f234 f112 1"/>
              <a:gd name="f258" fmla="*/ f233 f112 1"/>
              <a:gd name="f259" fmla="*/ f235 f9 1"/>
              <a:gd name="f260" fmla="*/ f236 f10 1"/>
              <a:gd name="f261" fmla="*/ f236 f9 1"/>
              <a:gd name="f262" fmla="*/ f235 f10 1"/>
              <a:gd name="f263" fmla="*/ f235 f102 1"/>
              <a:gd name="f264" fmla="*/ f236 f111 1"/>
              <a:gd name="f265" fmla="*/ f236 f102 1"/>
              <a:gd name="f266" fmla="*/ f235 f111 1"/>
              <a:gd name="f267" fmla="*/ f236 f112 1"/>
              <a:gd name="f268" fmla="*/ f235 f112 1"/>
              <a:gd name="f269" fmla="*/ f237 f9 1"/>
              <a:gd name="f270" fmla="*/ f238 f10 1"/>
              <a:gd name="f271" fmla="*/ f238 f9 1"/>
              <a:gd name="f272" fmla="*/ f237 f10 1"/>
              <a:gd name="f273" fmla="*/ f237 f102 1"/>
              <a:gd name="f274" fmla="*/ f238 f111 1"/>
              <a:gd name="f275" fmla="*/ f238 f102 1"/>
              <a:gd name="f276" fmla="*/ f237 f111 1"/>
              <a:gd name="f277" fmla="*/ f238 f112 1"/>
              <a:gd name="f278" fmla="*/ f237 f112 1"/>
              <a:gd name="f279" fmla="*/ f239 f9 1"/>
              <a:gd name="f280" fmla="*/ f240 f10 1"/>
              <a:gd name="f281" fmla="*/ f240 f9 1"/>
              <a:gd name="f282" fmla="*/ f239 f10 1"/>
              <a:gd name="f283" fmla="*/ f239 f102 1"/>
              <a:gd name="f284" fmla="*/ f240 f111 1"/>
              <a:gd name="f285" fmla="*/ f240 f102 1"/>
              <a:gd name="f286" fmla="*/ f239 f111 1"/>
              <a:gd name="f287" fmla="*/ f240 f112 1"/>
              <a:gd name="f288" fmla="*/ f239 f112 1"/>
              <a:gd name="f289" fmla="*/ f241 f9 1"/>
              <a:gd name="f290" fmla="*/ f242 f10 1"/>
              <a:gd name="f291" fmla="*/ f242 f9 1"/>
              <a:gd name="f292" fmla="*/ f241 f10 1"/>
              <a:gd name="f293" fmla="*/ f241 f102 1"/>
              <a:gd name="f294" fmla="*/ f242 f111 1"/>
              <a:gd name="f295" fmla="*/ f242 f102 1"/>
              <a:gd name="f296" fmla="*/ f241 f111 1"/>
              <a:gd name="f297" fmla="*/ f242 f112 1"/>
              <a:gd name="f298" fmla="*/ f241 f112 1"/>
              <a:gd name="f299" fmla="*/ f243 f9 1"/>
              <a:gd name="f300" fmla="*/ f244 f10 1"/>
              <a:gd name="f301" fmla="*/ f244 f9 1"/>
              <a:gd name="f302" fmla="*/ f243 f10 1"/>
              <a:gd name="f303" fmla="*/ f243 f102 1"/>
              <a:gd name="f304" fmla="*/ f244 f111 1"/>
              <a:gd name="f305" fmla="*/ f244 f102 1"/>
              <a:gd name="f306" fmla="*/ f243 f111 1"/>
              <a:gd name="f307" fmla="*/ f244 f112 1"/>
              <a:gd name="f308" fmla="*/ f243 f112 1"/>
              <a:gd name="f309" fmla="*/ f245 f9 1"/>
              <a:gd name="f310" fmla="*/ f246 f10 1"/>
              <a:gd name="f311" fmla="*/ f246 f9 1"/>
              <a:gd name="f312" fmla="*/ f245 f10 1"/>
              <a:gd name="f313" fmla="*/ f245 f102 1"/>
              <a:gd name="f314" fmla="*/ f246 f111 1"/>
              <a:gd name="f315" fmla="*/ f246 f102 1"/>
              <a:gd name="f316" fmla="*/ f245 f111 1"/>
              <a:gd name="f317" fmla="*/ f246 f112 1"/>
              <a:gd name="f318" fmla="*/ f245 f112 1"/>
              <a:gd name="f319" fmla="*/ f233 f43 1"/>
              <a:gd name="f320" fmla="*/ f241 f43 1"/>
              <a:gd name="f321" fmla="*/ f44 f247 1"/>
              <a:gd name="f322" fmla="*/ f44 f248 1"/>
              <a:gd name="f323" fmla="+- f249 f250 0"/>
              <a:gd name="f324" fmla="+- f251 0 f252"/>
              <a:gd name="f325" fmla="+- f253 f254 0"/>
              <a:gd name="f326" fmla="+- f255 0 f256"/>
              <a:gd name="f327" fmla="+- f253 f257 0"/>
              <a:gd name="f328" fmla="+- f255 0 f258"/>
              <a:gd name="f329" fmla="+- f259 f260 0"/>
              <a:gd name="f330" fmla="+- f261 0 f262"/>
              <a:gd name="f331" fmla="+- f263 f264 0"/>
              <a:gd name="f332" fmla="+- f265 0 f266"/>
              <a:gd name="f333" fmla="+- f263 f267 0"/>
              <a:gd name="f334" fmla="+- f265 0 f268"/>
              <a:gd name="f335" fmla="+- f269 f270 0"/>
              <a:gd name="f336" fmla="+- f271 0 f272"/>
              <a:gd name="f337" fmla="+- f273 f274 0"/>
              <a:gd name="f338" fmla="+- f275 0 f276"/>
              <a:gd name="f339" fmla="+- f273 f277 0"/>
              <a:gd name="f340" fmla="+- f275 0 f278"/>
              <a:gd name="f341" fmla="+- f279 f280 0"/>
              <a:gd name="f342" fmla="+- f281 0 f282"/>
              <a:gd name="f343" fmla="+- f283 f284 0"/>
              <a:gd name="f344" fmla="+- f285 0 f286"/>
              <a:gd name="f345" fmla="+- f283 f287 0"/>
              <a:gd name="f346" fmla="+- f285 0 f288"/>
              <a:gd name="f347" fmla="+- f289 f290 0"/>
              <a:gd name="f348" fmla="+- f291 0 f292"/>
              <a:gd name="f349" fmla="+- f293 f294 0"/>
              <a:gd name="f350" fmla="+- f295 0 f296"/>
              <a:gd name="f351" fmla="+- f293 f297 0"/>
              <a:gd name="f352" fmla="+- f295 0 f298"/>
              <a:gd name="f353" fmla="+- f299 f300 0"/>
              <a:gd name="f354" fmla="+- f301 0 f302"/>
              <a:gd name="f355" fmla="+- f303 f304 0"/>
              <a:gd name="f356" fmla="+- f305 0 f306"/>
              <a:gd name="f357" fmla="+- f303 f307 0"/>
              <a:gd name="f358" fmla="+- f305 0 f308"/>
              <a:gd name="f359" fmla="+- f309 f310 0"/>
              <a:gd name="f360" fmla="+- f311 0 f312"/>
              <a:gd name="f361" fmla="+- f313 f314 0"/>
              <a:gd name="f362" fmla="+- f315 0 f316"/>
              <a:gd name="f363" fmla="+- f313 f317 0"/>
              <a:gd name="f364" fmla="+- f315 0 f318"/>
              <a:gd name="f365" fmla="+- f319 f250 0"/>
              <a:gd name="f366" fmla="+- f320 f290 0"/>
              <a:gd name="f367" fmla="*/ f321 f321 1"/>
              <a:gd name="f368" fmla="*/ f322 f322 1"/>
              <a:gd name="f369" fmla="+- f323 10800 0"/>
              <a:gd name="f370" fmla="+- 0 0 f324"/>
              <a:gd name="f371" fmla="+- f325 10800 0"/>
              <a:gd name="f372" fmla="+- 0 0 f326"/>
              <a:gd name="f373" fmla="+- f327 10800 0"/>
              <a:gd name="f374" fmla="+- 0 0 f328"/>
              <a:gd name="f375" fmla="+- f329 10800 0"/>
              <a:gd name="f376" fmla="+- 0 0 f330"/>
              <a:gd name="f377" fmla="+- f331 10800 0"/>
              <a:gd name="f378" fmla="+- 0 0 f332"/>
              <a:gd name="f379" fmla="+- f333 10800 0"/>
              <a:gd name="f380" fmla="+- 0 0 f334"/>
              <a:gd name="f381" fmla="+- f335 10800 0"/>
              <a:gd name="f382" fmla="+- 0 0 f336"/>
              <a:gd name="f383" fmla="+- f337 10800 0"/>
              <a:gd name="f384" fmla="+- 0 0 f338"/>
              <a:gd name="f385" fmla="+- f339 10800 0"/>
              <a:gd name="f386" fmla="+- 0 0 f340"/>
              <a:gd name="f387" fmla="+- f341 10800 0"/>
              <a:gd name="f388" fmla="+- 0 0 f342"/>
              <a:gd name="f389" fmla="+- f343 10800 0"/>
              <a:gd name="f390" fmla="+- 0 0 f344"/>
              <a:gd name="f391" fmla="+- f345 10800 0"/>
              <a:gd name="f392" fmla="+- 0 0 f346"/>
              <a:gd name="f393" fmla="+- f347 10800 0"/>
              <a:gd name="f394" fmla="+- 0 0 f348"/>
              <a:gd name="f395" fmla="+- f349 10800 0"/>
              <a:gd name="f396" fmla="+- 0 0 f350"/>
              <a:gd name="f397" fmla="+- f351 10800 0"/>
              <a:gd name="f398" fmla="+- 0 0 f352"/>
              <a:gd name="f399" fmla="+- f353 10800 0"/>
              <a:gd name="f400" fmla="+- 0 0 f354"/>
              <a:gd name="f401" fmla="+- f355 10800 0"/>
              <a:gd name="f402" fmla="+- 0 0 f356"/>
              <a:gd name="f403" fmla="+- f357 10800 0"/>
              <a:gd name="f404" fmla="+- 0 0 f358"/>
              <a:gd name="f405" fmla="+- f359 10800 0"/>
              <a:gd name="f406" fmla="+- 0 0 f360"/>
              <a:gd name="f407" fmla="+- f361 10800 0"/>
              <a:gd name="f408" fmla="+- 0 0 f362"/>
              <a:gd name="f409" fmla="+- f363 10800 0"/>
              <a:gd name="f410" fmla="+- 0 0 f364"/>
              <a:gd name="f411" fmla="+- f365 10800 0"/>
              <a:gd name="f412" fmla="+- f366 10800 0"/>
              <a:gd name="f413" fmla="+- f367 f368 0"/>
              <a:gd name="f414" fmla="+- f370 10800 0"/>
              <a:gd name="f415" fmla="+- f372 10800 0"/>
              <a:gd name="f416" fmla="+- f374 10800 0"/>
              <a:gd name="f417" fmla="+- f376 10800 0"/>
              <a:gd name="f418" fmla="+- f378 10800 0"/>
              <a:gd name="f419" fmla="+- f380 10800 0"/>
              <a:gd name="f420" fmla="+- f382 10800 0"/>
              <a:gd name="f421" fmla="+- f384 10800 0"/>
              <a:gd name="f422" fmla="+- f386 10800 0"/>
              <a:gd name="f423" fmla="+- f388 10800 0"/>
              <a:gd name="f424" fmla="+- f390 10800 0"/>
              <a:gd name="f425" fmla="+- f392 10800 0"/>
              <a:gd name="f426" fmla="+- f394 10800 0"/>
              <a:gd name="f427" fmla="+- f396 10800 0"/>
              <a:gd name="f428" fmla="+- f398 10800 0"/>
              <a:gd name="f429" fmla="+- f400 10800 0"/>
              <a:gd name="f430" fmla="+- f402 10800 0"/>
              <a:gd name="f431" fmla="+- f404 10800 0"/>
              <a:gd name="f432" fmla="+- f406 10800 0"/>
              <a:gd name="f433" fmla="+- f408 10800 0"/>
              <a:gd name="f434" fmla="+- f410 10800 0"/>
              <a:gd name="f435" fmla="sqrt f413"/>
              <a:gd name="f436" fmla="*/ f411 f18 1"/>
              <a:gd name="f437" fmla="*/ f412 f18 1"/>
              <a:gd name="f438" fmla="*/ f412 f19 1"/>
              <a:gd name="f439" fmla="*/ f411 f19 1"/>
              <a:gd name="f440" fmla="*/ f61 1 f435"/>
              <a:gd name="f441" fmla="*/ f247 f440 1"/>
              <a:gd name="f442" fmla="*/ f248 f440 1"/>
              <a:gd name="f443" fmla="+- 10800 0 f441"/>
              <a:gd name="f444" fmla="+- 10800 0 f442"/>
            </a:gdLst>
            <a:ahLst>
              <a:ahXY gdRefX="f0" minX="f11" maxX="f12">
                <a:pos x="f39" y="f8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5" y="f86"/>
              </a:cxn>
              <a:cxn ang="f58">
                <a:pos x="f87" y="f84"/>
              </a:cxn>
              <a:cxn ang="f58">
                <a:pos x="f85" y="f88"/>
              </a:cxn>
              <a:cxn ang="f58">
                <a:pos x="f89" y="f84"/>
              </a:cxn>
            </a:cxnLst>
            <a:rect l="f436" t="f439" r="f437" b="f438"/>
            <a:pathLst>
              <a:path w="21600" h="21600">
                <a:moveTo>
                  <a:pt x="f6" y="f13"/>
                </a:moveTo>
                <a:lnTo>
                  <a:pt x="f90" y="f100"/>
                </a:lnTo>
                <a:lnTo>
                  <a:pt x="f90" y="f101"/>
                </a:lnTo>
                <a:close/>
              </a:path>
              <a:path w="21600" h="21600">
                <a:moveTo>
                  <a:pt x="f369" y="f414"/>
                </a:moveTo>
                <a:lnTo>
                  <a:pt x="f371" y="f415"/>
                </a:lnTo>
                <a:lnTo>
                  <a:pt x="f373" y="f416"/>
                </a:lnTo>
                <a:close/>
              </a:path>
              <a:path w="21600" h="21600">
                <a:moveTo>
                  <a:pt x="f375" y="f417"/>
                </a:moveTo>
                <a:lnTo>
                  <a:pt x="f377" y="f418"/>
                </a:lnTo>
                <a:lnTo>
                  <a:pt x="f379" y="f419"/>
                </a:lnTo>
                <a:close/>
              </a:path>
              <a:path w="21600" h="21600">
                <a:moveTo>
                  <a:pt x="f381" y="f420"/>
                </a:moveTo>
                <a:lnTo>
                  <a:pt x="f383" y="f421"/>
                </a:lnTo>
                <a:lnTo>
                  <a:pt x="f385" y="f422"/>
                </a:lnTo>
                <a:close/>
              </a:path>
              <a:path w="21600" h="21600">
                <a:moveTo>
                  <a:pt x="f387" y="f423"/>
                </a:moveTo>
                <a:lnTo>
                  <a:pt x="f389" y="f424"/>
                </a:lnTo>
                <a:lnTo>
                  <a:pt x="f391" y="f425"/>
                </a:lnTo>
                <a:close/>
              </a:path>
              <a:path w="21600" h="21600">
                <a:moveTo>
                  <a:pt x="f393" y="f426"/>
                </a:moveTo>
                <a:lnTo>
                  <a:pt x="f395" y="f427"/>
                </a:lnTo>
                <a:lnTo>
                  <a:pt x="f397" y="f428"/>
                </a:lnTo>
                <a:close/>
              </a:path>
              <a:path w="21600" h="21600">
                <a:moveTo>
                  <a:pt x="f399" y="f429"/>
                </a:moveTo>
                <a:lnTo>
                  <a:pt x="f401" y="f430"/>
                </a:lnTo>
                <a:lnTo>
                  <a:pt x="f403" y="f431"/>
                </a:lnTo>
                <a:close/>
              </a:path>
              <a:path w="21600" h="21600">
                <a:moveTo>
                  <a:pt x="f405" y="f432"/>
                </a:moveTo>
                <a:lnTo>
                  <a:pt x="f407" y="f433"/>
                </a:lnTo>
                <a:lnTo>
                  <a:pt x="f409" y="f434"/>
                </a:lnTo>
                <a:close/>
              </a:path>
              <a:path w="21600" h="21600">
                <a:moveTo>
                  <a:pt x="f443" y="f444"/>
                </a:moveTo>
                <a:arcTo wR="f44" hR="f44" stAng="f53" swAng="f70"/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8" name="Can 83"/>
          <p:cNvSpPr/>
          <p:nvPr/>
        </p:nvSpPr>
        <p:spPr>
          <a:xfrm rot="11424471">
            <a:off x="6053121" y="3303907"/>
            <a:ext cx="208235" cy="1691311"/>
          </a:xfrm>
          <a:prstGeom prst="can">
            <a:avLst>
              <a:gd name="adj" fmla="val 476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9" name="Can 84"/>
          <p:cNvSpPr/>
          <p:nvPr/>
        </p:nvSpPr>
        <p:spPr>
          <a:xfrm rot="9413135">
            <a:off x="6381558" y="3606601"/>
            <a:ext cx="208235" cy="1429210"/>
          </a:xfrm>
          <a:prstGeom prst="can">
            <a:avLst>
              <a:gd name="adj" fmla="val 476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an 86"/>
          <p:cNvSpPr/>
          <p:nvPr/>
        </p:nvSpPr>
        <p:spPr>
          <a:xfrm rot="9477245">
            <a:off x="6740692" y="3219095"/>
            <a:ext cx="208235" cy="1661025"/>
          </a:xfrm>
          <a:prstGeom prst="can">
            <a:avLst>
              <a:gd name="adj" fmla="val 476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1" name="Can 87"/>
          <p:cNvSpPr/>
          <p:nvPr/>
        </p:nvSpPr>
        <p:spPr>
          <a:xfrm rot="6819931">
            <a:off x="7074045" y="3633751"/>
            <a:ext cx="208235" cy="936283"/>
          </a:xfrm>
          <a:prstGeom prst="can">
            <a:avLst>
              <a:gd name="adj" fmla="val 476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an 89"/>
          <p:cNvSpPr/>
          <p:nvPr/>
        </p:nvSpPr>
        <p:spPr>
          <a:xfrm rot="12230448">
            <a:off x="6310217" y="4305999"/>
            <a:ext cx="208235" cy="730043"/>
          </a:xfrm>
          <a:prstGeom prst="can">
            <a:avLst>
              <a:gd name="adj" fmla="val 476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an 90"/>
          <p:cNvSpPr/>
          <p:nvPr/>
        </p:nvSpPr>
        <p:spPr>
          <a:xfrm rot="12842129">
            <a:off x="5553069" y="3308192"/>
            <a:ext cx="208235" cy="1084715"/>
          </a:xfrm>
          <a:prstGeom prst="can">
            <a:avLst>
              <a:gd name="adj" fmla="val 476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4" name="Can 91"/>
          <p:cNvSpPr/>
          <p:nvPr/>
        </p:nvSpPr>
        <p:spPr>
          <a:xfrm rot="10589876">
            <a:off x="5643773" y="3689283"/>
            <a:ext cx="208235" cy="1213242"/>
          </a:xfrm>
          <a:prstGeom prst="can">
            <a:avLst>
              <a:gd name="adj" fmla="val 476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ight Arrow 92"/>
          <p:cNvSpPr/>
          <p:nvPr/>
        </p:nvSpPr>
        <p:spPr>
          <a:xfrm>
            <a:off x="4139952" y="3760047"/>
            <a:ext cx="936104" cy="579120"/>
          </a:xfrm>
          <a:prstGeom prst="rightArrow">
            <a:avLst>
              <a:gd name="adj1" fmla="val 412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57842" y="5131856"/>
            <a:ext cx="259853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Arial" pitchFamily="34" charset="0"/>
              <a:buNone/>
              <a:defRPr/>
            </a:pPr>
            <a:r>
              <a:rPr lang="fr-FR" sz="2000" smtClean="0"/>
              <a:t>Photon beam map</a:t>
            </a:r>
            <a:endParaRPr lang="fr-FR" sz="2000" dirty="0" smtClean="0"/>
          </a:p>
        </p:txBody>
      </p:sp>
      <p:sp>
        <p:nvSpPr>
          <p:cNvPr id="29" name="Ellipse 28"/>
          <p:cNvSpPr/>
          <p:nvPr/>
        </p:nvSpPr>
        <p:spPr>
          <a:xfrm>
            <a:off x="2030171" y="3688734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2820446" y="3488084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3350575" y="3610846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3433809" y="4007409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998818" y="4007409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487415" y="4149562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737211" y="4576537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030170" y="4403158"/>
            <a:ext cx="166469" cy="18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C:\Users\mribardi\Desktop\VDPVPT\pics\bea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04" y="2500737"/>
            <a:ext cx="2416924" cy="37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ribardi\Desktop\VDPVPT\pics\phot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1" y="2500737"/>
            <a:ext cx="2436760" cy="37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Visibility-driven</a:t>
            </a:r>
            <a:r>
              <a:rPr lang="fr-FR" dirty="0" smtClean="0"/>
              <a:t> progressive photon </a:t>
            </a:r>
            <a:r>
              <a:rPr lang="fr-FR" dirty="0" err="1" smtClean="0"/>
              <a:t>tracing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Visibility-driven progressive volume photon tracing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sp>
        <p:nvSpPr>
          <p:cNvPr id="6" name="Rounded Rectangle 17"/>
          <p:cNvSpPr/>
          <p:nvPr/>
        </p:nvSpPr>
        <p:spPr>
          <a:xfrm>
            <a:off x="5092782" y="3453020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Compute current image</a:t>
            </a:r>
            <a:endParaRPr lang="fr-FR" dirty="0"/>
          </a:p>
        </p:txBody>
      </p:sp>
      <p:sp>
        <p:nvSpPr>
          <p:cNvPr id="7" name="Right Arrow 18"/>
          <p:cNvSpPr/>
          <p:nvPr/>
        </p:nvSpPr>
        <p:spPr>
          <a:xfrm>
            <a:off x="6626302" y="3910218"/>
            <a:ext cx="257175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21"/>
          <p:cNvSpPr/>
          <p:nvPr/>
        </p:nvSpPr>
        <p:spPr>
          <a:xfrm>
            <a:off x="3274309" y="3453020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Store in photon map</a:t>
            </a:r>
            <a:endParaRPr lang="fr-FR" dirty="0"/>
          </a:p>
        </p:txBody>
      </p:sp>
      <p:sp>
        <p:nvSpPr>
          <p:cNvPr id="9" name="Right Arrow 22"/>
          <p:cNvSpPr/>
          <p:nvPr/>
        </p:nvSpPr>
        <p:spPr>
          <a:xfrm>
            <a:off x="4807829" y="3910218"/>
            <a:ext cx="257175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ounded Rectangle 23"/>
          <p:cNvSpPr/>
          <p:nvPr/>
        </p:nvSpPr>
        <p:spPr>
          <a:xfrm>
            <a:off x="1439950" y="3453020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Shoot photon</a:t>
            </a:r>
            <a:endParaRPr lang="fr-FR" dirty="0"/>
          </a:p>
        </p:txBody>
      </p:sp>
      <p:sp>
        <p:nvSpPr>
          <p:cNvPr id="11" name="Right Arrow 24"/>
          <p:cNvSpPr/>
          <p:nvPr/>
        </p:nvSpPr>
        <p:spPr>
          <a:xfrm>
            <a:off x="2973470" y="3910218"/>
            <a:ext cx="257175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25"/>
          <p:cNvSpPr/>
          <p:nvPr/>
        </p:nvSpPr>
        <p:spPr>
          <a:xfrm>
            <a:off x="6907289" y="3453020"/>
            <a:ext cx="1481135" cy="976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Update final image</a:t>
            </a:r>
            <a:endParaRPr lang="fr-FR" dirty="0"/>
          </a:p>
        </p:txBody>
      </p:sp>
      <p:sp>
        <p:nvSpPr>
          <p:cNvPr id="13" name="U-Turn Arrow 10"/>
          <p:cNvSpPr/>
          <p:nvPr/>
        </p:nvSpPr>
        <p:spPr>
          <a:xfrm flipH="1">
            <a:off x="2092010" y="2880149"/>
            <a:ext cx="2020093" cy="4966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U-Turn Arrow 27"/>
          <p:cNvSpPr/>
          <p:nvPr/>
        </p:nvSpPr>
        <p:spPr>
          <a:xfrm rot="10800000">
            <a:off x="1947951" y="4448382"/>
            <a:ext cx="5867400" cy="762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3807703" y="5219908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Number of iterations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 rot="19699398">
            <a:off x="3335332" y="3853751"/>
            <a:ext cx="1359088" cy="265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 rot="1702611">
            <a:off x="3335332" y="3853752"/>
            <a:ext cx="1359088" cy="265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9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FRVSe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141313"/>
      </a:dk1>
      <a:lt1>
        <a:srgbClr val="787972"/>
      </a:lt1>
      <a:dk2>
        <a:srgbClr val="FFEDD6"/>
      </a:dk2>
      <a:lt2>
        <a:srgbClr val="96714E"/>
      </a:lt2>
      <a:accent1>
        <a:srgbClr val="F5BF66"/>
      </a:accent1>
      <a:accent2>
        <a:srgbClr val="D74820"/>
      </a:accent2>
      <a:accent3>
        <a:srgbClr val="58453A"/>
      </a:accent3>
      <a:accent4>
        <a:srgbClr val="FFFFFE"/>
      </a:accent4>
      <a:accent5>
        <a:srgbClr val="F6C066"/>
      </a:accent5>
      <a:accent6>
        <a:srgbClr val="D84820"/>
      </a:accent6>
      <a:hlink>
        <a:srgbClr val="FFFFFE"/>
      </a:hlink>
      <a:folHlink>
        <a:srgbClr val="76777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</TotalTime>
  <Words>2314</Words>
  <Application>Microsoft Office PowerPoint</Application>
  <PresentationFormat>On-screen Show (4:3)</PresentationFormat>
  <Paragraphs>381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FRVSense</vt:lpstr>
      <vt:lpstr>Custom Design</vt:lpstr>
      <vt:lpstr>Visibility-driven progressive volume photon tracing</vt:lpstr>
      <vt:lpstr>Content</vt:lpstr>
      <vt:lpstr>Introduction</vt:lpstr>
      <vt:lpstr>Existing approaches</vt:lpstr>
      <vt:lpstr>Our method</vt:lpstr>
      <vt:lpstr>Related works</vt:lpstr>
      <vt:lpstr>Related works</vt:lpstr>
      <vt:lpstr>Related works</vt:lpstr>
      <vt:lpstr>Visibility-driven progressive photon tracing</vt:lpstr>
      <vt:lpstr>Visibility-driven progressive photon tracing</vt:lpstr>
      <vt:lpstr>Preprocessing</vt:lpstr>
      <vt:lpstr>Preprocessing</vt:lpstr>
      <vt:lpstr>Preprocessing</vt:lpstr>
      <vt:lpstr>Rendering</vt:lpstr>
      <vt:lpstr>The aliasing issue problem</vt:lpstr>
      <vt:lpstr>The aliasing issue problem</vt:lpstr>
      <vt:lpstr>Visibility-driven progressive photon tracing</vt:lpstr>
      <vt:lpstr>Results</vt:lpstr>
      <vt:lpstr>Results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Mickaël Ribardière</dc:creator>
  <cp:lastModifiedBy>Bobbyblues</cp:lastModifiedBy>
  <cp:revision>275</cp:revision>
  <dcterms:created xsi:type="dcterms:W3CDTF">2013-03-04T12:44:18Z</dcterms:created>
  <dcterms:modified xsi:type="dcterms:W3CDTF">2013-06-12T11:37:17Z</dcterms:modified>
</cp:coreProperties>
</file>